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342" r:id="rId4"/>
    <p:sldId id="344" r:id="rId5"/>
    <p:sldId id="312" r:id="rId6"/>
    <p:sldId id="307" r:id="rId7"/>
    <p:sldId id="345" r:id="rId8"/>
    <p:sldId id="346" r:id="rId9"/>
    <p:sldId id="347" r:id="rId10"/>
    <p:sldId id="348" r:id="rId11"/>
    <p:sldId id="315" r:id="rId12"/>
    <p:sldId id="349" r:id="rId13"/>
    <p:sldId id="343" r:id="rId14"/>
    <p:sldId id="350" r:id="rId15"/>
    <p:sldId id="352" r:id="rId16"/>
    <p:sldId id="353" r:id="rId17"/>
    <p:sldId id="354" r:id="rId18"/>
    <p:sldId id="351" r:id="rId19"/>
    <p:sldId id="30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8" autoAdjust="0"/>
    <p:restoredTop sz="94660"/>
  </p:normalViewPr>
  <p:slideViewPr>
    <p:cSldViewPr snapToGrid="0" showGuides="1">
      <p:cViewPr varScale="1">
        <p:scale>
          <a:sx n="105" d="100"/>
          <a:sy n="105" d="100"/>
        </p:scale>
        <p:origin x="224" y="75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85030F3C-3F14-4280-AA6C-19204206B3E0}"/>
              </a:ext>
            </a:extLst>
          </p:cNvPr>
          <p:cNvGrpSpPr/>
          <p:nvPr/>
        </p:nvGrpSpPr>
        <p:grpSpPr>
          <a:xfrm rot="16200000">
            <a:off x="8019960" y="2640234"/>
            <a:ext cx="6404152" cy="1704274"/>
            <a:chOff x="3960971" y="2767117"/>
            <a:chExt cx="4267200" cy="1321489"/>
          </a:xfrm>
        </p:grpSpPr>
        <p:sp>
          <p:nvSpPr>
            <p:cNvPr id="68" name="Freeform: Shape 67">
              <a:extLst>
                <a:ext uri="{FF2B5EF4-FFF2-40B4-BE49-F238E27FC236}">
                  <a16:creationId xmlns:a16="http://schemas.microsoft.com/office/drawing/2014/main" id="{500CC3D4-3213-44FE-AEA1-D00F01745FC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5"/>
            </a:solidFill>
            <a:ln w="9525" cap="flat">
              <a:noFill/>
              <a:prstDash val="solid"/>
              <a:miter/>
            </a:ln>
          </p:spPr>
          <p:txBody>
            <a:bodyPr rtlCol="0" anchor="ctr"/>
            <a:lstStyle/>
            <a:p>
              <a:endParaRPr lang="en-US" sz="1200"/>
            </a:p>
          </p:txBody>
        </p:sp>
        <p:sp>
          <p:nvSpPr>
            <p:cNvPr id="69" name="Freeform: Shape 68">
              <a:extLst>
                <a:ext uri="{FF2B5EF4-FFF2-40B4-BE49-F238E27FC236}">
                  <a16:creationId xmlns:a16="http://schemas.microsoft.com/office/drawing/2014/main" id="{F3D9FB98-AB9C-4644-A8E5-20D1B778615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dirty="0"/>
            </a:p>
          </p:txBody>
        </p:sp>
        <p:sp>
          <p:nvSpPr>
            <p:cNvPr id="70" name="Freeform: Shape 69">
              <a:extLst>
                <a:ext uri="{FF2B5EF4-FFF2-40B4-BE49-F238E27FC236}">
                  <a16:creationId xmlns:a16="http://schemas.microsoft.com/office/drawing/2014/main" id="{16388DEA-7EFF-4878-98F7-417A594FE6FF}"/>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5"/>
            </a:solidFill>
            <a:ln w="9525" cap="flat">
              <a:noFill/>
              <a:prstDash val="solid"/>
              <a:miter/>
            </a:ln>
          </p:spPr>
          <p:txBody>
            <a:bodyPr rtlCol="0" anchor="ctr"/>
            <a:lstStyle/>
            <a:p>
              <a:endParaRPr lang="en-US" sz="1200" dirty="0"/>
            </a:p>
          </p:txBody>
        </p:sp>
        <p:sp>
          <p:nvSpPr>
            <p:cNvPr id="71" name="Freeform: Shape 70">
              <a:extLst>
                <a:ext uri="{FF2B5EF4-FFF2-40B4-BE49-F238E27FC236}">
                  <a16:creationId xmlns:a16="http://schemas.microsoft.com/office/drawing/2014/main" id="{BDB4C64B-2027-487F-AE96-A7A3A851663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5"/>
            </a:solidFill>
            <a:ln w="9525" cap="flat">
              <a:noFill/>
              <a:prstDash val="solid"/>
              <a:miter/>
            </a:ln>
          </p:spPr>
          <p:txBody>
            <a:bodyPr rtlCol="0" anchor="ctr"/>
            <a:lstStyle/>
            <a:p>
              <a:endParaRPr lang="en-US" sz="1200"/>
            </a:p>
          </p:txBody>
        </p:sp>
      </p:grpSp>
      <p:grpSp>
        <p:nvGrpSpPr>
          <p:cNvPr id="83" name="Graphic 3">
            <a:extLst>
              <a:ext uri="{FF2B5EF4-FFF2-40B4-BE49-F238E27FC236}">
                <a16:creationId xmlns:a16="http://schemas.microsoft.com/office/drawing/2014/main" id="{19C4EF18-7F43-4D6E-ACAF-E47946F46669}"/>
              </a:ext>
            </a:extLst>
          </p:cNvPr>
          <p:cNvGrpSpPr/>
          <p:nvPr/>
        </p:nvGrpSpPr>
        <p:grpSpPr>
          <a:xfrm rot="21305829" flipH="1">
            <a:off x="388050" y="3006314"/>
            <a:ext cx="1389702" cy="1123553"/>
            <a:chOff x="8338752" y="1211990"/>
            <a:chExt cx="3851961" cy="3114252"/>
          </a:xfrm>
        </p:grpSpPr>
        <p:sp>
          <p:nvSpPr>
            <p:cNvPr id="8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9C64423B-618B-E34F-8121-4DCA32DCFE99}"/>
              </a:ext>
            </a:extLst>
          </p:cNvPr>
          <p:cNvSpPr txBox="1"/>
          <p:nvPr/>
        </p:nvSpPr>
        <p:spPr>
          <a:xfrm>
            <a:off x="1133781" y="5206448"/>
            <a:ext cx="9351823" cy="584775"/>
          </a:xfrm>
          <a:prstGeom prst="rect">
            <a:avLst/>
          </a:prstGeom>
          <a:noFill/>
        </p:spPr>
        <p:txBody>
          <a:bodyPr wrap="square" rtlCol="0">
            <a:spAutoFit/>
          </a:bodyPr>
          <a:lstStyle/>
          <a:p>
            <a:r>
              <a:rPr lang="x-none" sz="3200" b="1" i="1">
                <a:latin typeface="Aisha Arabic Smbd" panose="01000500000000020004" pitchFamily="2" charset="-78"/>
                <a:cs typeface="Aisha Arabic Smbd" panose="01000500000000020004" pitchFamily="2" charset="-78"/>
              </a:rPr>
              <a:t>Superviser : </a:t>
            </a:r>
            <a:r>
              <a:rPr lang="en-GB" sz="3200" b="1" i="1" dirty="0" err="1">
                <a:latin typeface="Aisha Arabic Smbd" panose="01000500000000020004" pitchFamily="2" charset="-78"/>
                <a:cs typeface="Aisha Arabic Smbd" panose="01000500000000020004" pitchFamily="2" charset="-78"/>
              </a:rPr>
              <a:t>Shahnewaz</a:t>
            </a:r>
            <a:r>
              <a:rPr lang="en-GB" sz="3200" b="1" i="1" dirty="0">
                <a:latin typeface="Aisha Arabic Smbd" panose="01000500000000020004" pitchFamily="2" charset="-78"/>
                <a:cs typeface="Aisha Arabic Smbd" panose="01000500000000020004" pitchFamily="2" charset="-78"/>
              </a:rPr>
              <a:t> Siddique</a:t>
            </a:r>
            <a:endParaRPr lang="x-none" sz="3200" b="1" i="1" dirty="0">
              <a:latin typeface="Aisha Arabic Smbd" panose="01000500000000020004" pitchFamily="2" charset="-78"/>
              <a:cs typeface="Aisha Arabic Smbd" panose="01000500000000020004" pitchFamily="2" charset="-78"/>
            </a:endParaRPr>
          </a:p>
        </p:txBody>
      </p:sp>
      <p:sp>
        <p:nvSpPr>
          <p:cNvPr id="19" name="TextBox 18">
            <a:extLst>
              <a:ext uri="{FF2B5EF4-FFF2-40B4-BE49-F238E27FC236}">
                <a16:creationId xmlns:a16="http://schemas.microsoft.com/office/drawing/2014/main" id="{C2615C71-33CA-1046-B2F1-BCBB19F6A145}"/>
              </a:ext>
            </a:extLst>
          </p:cNvPr>
          <p:cNvSpPr txBox="1"/>
          <p:nvPr/>
        </p:nvSpPr>
        <p:spPr>
          <a:xfrm>
            <a:off x="3150315" y="2932416"/>
            <a:ext cx="3004605" cy="1015663"/>
          </a:xfrm>
          <a:prstGeom prst="rect">
            <a:avLst/>
          </a:prstGeom>
          <a:noFill/>
        </p:spPr>
        <p:txBody>
          <a:bodyPr wrap="none" rtlCol="0">
            <a:spAutoFit/>
          </a:bodyPr>
          <a:lstStyle/>
          <a:p>
            <a:r>
              <a:rPr lang="x-none" sz="2000" dirty="0">
                <a:latin typeface="Aisha Arabic Smbd" panose="01000500000000020004" pitchFamily="2" charset="-78"/>
                <a:cs typeface="Aisha Arabic Smbd" panose="01000500000000020004" pitchFamily="2" charset="-78"/>
              </a:rPr>
              <a:t>1.Salman Farshi</a:t>
            </a:r>
          </a:p>
          <a:p>
            <a:r>
              <a:rPr lang="x-none" sz="2000">
                <a:latin typeface="Aisha Arabic Smbd" panose="01000500000000020004" pitchFamily="2" charset="-78"/>
                <a:cs typeface="Aisha Arabic Smbd" panose="01000500000000020004" pitchFamily="2" charset="-78"/>
              </a:rPr>
              <a:t>2.</a:t>
            </a:r>
            <a:r>
              <a:rPr lang="en-GB" sz="2000" dirty="0">
                <a:latin typeface="Aisha Arabic Smbd" panose="01000500000000020004" pitchFamily="2" charset="-78"/>
                <a:cs typeface="Aisha Arabic Smbd" panose="01000500000000020004" pitchFamily="2" charset="-78"/>
              </a:rPr>
              <a:t>Md. </a:t>
            </a:r>
            <a:r>
              <a:rPr lang="en-GB" sz="2000" dirty="0" err="1">
                <a:latin typeface="Aisha Arabic Smbd" panose="01000500000000020004" pitchFamily="2" charset="-78"/>
                <a:cs typeface="Aisha Arabic Smbd" panose="01000500000000020004" pitchFamily="2" charset="-78"/>
              </a:rPr>
              <a:t>Ashiquer</a:t>
            </a:r>
            <a:r>
              <a:rPr lang="en-GB" sz="2000" dirty="0">
                <a:latin typeface="Aisha Arabic Smbd" panose="01000500000000020004" pitchFamily="2" charset="-78"/>
                <a:cs typeface="Aisha Arabic Smbd" panose="01000500000000020004" pitchFamily="2" charset="-78"/>
              </a:rPr>
              <a:t> Rahman</a:t>
            </a:r>
            <a:br>
              <a:rPr lang="x-none" sz="2000" dirty="0">
                <a:latin typeface="Aisha Arabic Smbd" panose="01000500000000020004" pitchFamily="2" charset="-78"/>
                <a:cs typeface="Aisha Arabic Smbd" panose="01000500000000020004" pitchFamily="2" charset="-78"/>
              </a:rPr>
            </a:br>
            <a:r>
              <a:rPr lang="x-none" sz="2000" dirty="0">
                <a:latin typeface="Aisha Arabic Smbd" panose="01000500000000020004" pitchFamily="2" charset="-78"/>
                <a:cs typeface="Aisha Arabic Smbd" panose="01000500000000020004" pitchFamily="2" charset="-78"/>
              </a:rPr>
              <a:t>3.Iftakarul Islam Suvo </a:t>
            </a:r>
          </a:p>
        </p:txBody>
      </p:sp>
      <p:sp>
        <p:nvSpPr>
          <p:cNvPr id="20" name="TextBox 19">
            <a:extLst>
              <a:ext uri="{FF2B5EF4-FFF2-40B4-BE49-F238E27FC236}">
                <a16:creationId xmlns:a16="http://schemas.microsoft.com/office/drawing/2014/main" id="{0E3AB4F6-7FD3-7E41-AF1B-3414832F26AB}"/>
              </a:ext>
            </a:extLst>
          </p:cNvPr>
          <p:cNvSpPr txBox="1"/>
          <p:nvPr/>
        </p:nvSpPr>
        <p:spPr>
          <a:xfrm>
            <a:off x="3150315" y="1880563"/>
            <a:ext cx="1766830" cy="584775"/>
          </a:xfrm>
          <a:prstGeom prst="rect">
            <a:avLst/>
          </a:prstGeom>
          <a:noFill/>
        </p:spPr>
        <p:txBody>
          <a:bodyPr wrap="none" rtlCol="0">
            <a:spAutoFit/>
          </a:bodyPr>
          <a:lstStyle/>
          <a:p>
            <a:pPr algn="ctr"/>
            <a:r>
              <a:rPr lang="x-none" sz="3200" u="sng" dirty="0">
                <a:latin typeface="Aisha Arabic Smbd" panose="01000500000000020004" pitchFamily="2" charset="-78"/>
                <a:cs typeface="Aisha Arabic Smbd" panose="01000500000000020004" pitchFamily="2" charset="-78"/>
              </a:rPr>
              <a:t>Group:5</a:t>
            </a:r>
            <a:r>
              <a:rPr lang="x-none" sz="3200" u="sng" dirty="0"/>
              <a:t> </a:t>
            </a:r>
          </a:p>
        </p:txBody>
      </p:sp>
    </p:spTree>
    <p:extLst>
      <p:ext uri="{BB962C8B-B14F-4D97-AF65-F5344CB8AC3E}">
        <p14:creationId xmlns:p14="http://schemas.microsoft.com/office/powerpoint/2010/main" val="189180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GB" dirty="0"/>
              <a:t>Image Pre processing and annotation  </a:t>
            </a:r>
          </a:p>
        </p:txBody>
      </p:sp>
      <p:grpSp>
        <p:nvGrpSpPr>
          <p:cNvPr id="34" name="Group 115">
            <a:extLst>
              <a:ext uri="{FF2B5EF4-FFF2-40B4-BE49-F238E27FC236}">
                <a16:creationId xmlns:a16="http://schemas.microsoft.com/office/drawing/2014/main" id="{7E9214FE-3BF6-4FD5-BF6C-F0C7ED24F4CB}"/>
              </a:ext>
            </a:extLst>
          </p:cNvPr>
          <p:cNvGrpSpPr/>
          <p:nvPr/>
        </p:nvGrpSpPr>
        <p:grpSpPr>
          <a:xfrm rot="20445859">
            <a:off x="10277537" y="5629070"/>
            <a:ext cx="1100750" cy="951553"/>
            <a:chOff x="7309131" y="3214430"/>
            <a:chExt cx="2014616" cy="1741553"/>
          </a:xfrm>
        </p:grpSpPr>
        <p:sp>
          <p:nvSpPr>
            <p:cNvPr id="36" name="Oval 7">
              <a:extLst>
                <a:ext uri="{FF2B5EF4-FFF2-40B4-BE49-F238E27FC236}">
                  <a16:creationId xmlns:a16="http://schemas.microsoft.com/office/drawing/2014/main" id="{3EE3E981-E4E2-4DAD-B6FF-71C8CCA4AF58}"/>
                </a:ext>
              </a:extLst>
            </p:cNvPr>
            <p:cNvSpPr/>
            <p:nvPr/>
          </p:nvSpPr>
          <p:spPr>
            <a:xfrm>
              <a:off x="8230246" y="3214430"/>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Rounded Rectangle 108">
              <a:extLst>
                <a:ext uri="{FF2B5EF4-FFF2-40B4-BE49-F238E27FC236}">
                  <a16:creationId xmlns:a16="http://schemas.microsoft.com/office/drawing/2014/main" id="{560E57D0-D842-4BFE-A934-D8CF839EF568}"/>
                </a:ext>
              </a:extLst>
            </p:cNvPr>
            <p:cNvSpPr/>
            <p:nvPr/>
          </p:nvSpPr>
          <p:spPr>
            <a:xfrm>
              <a:off x="7309131" y="3809649"/>
              <a:ext cx="210986" cy="4572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Graphic 5343">
            <a:extLst>
              <a:ext uri="{FF2B5EF4-FFF2-40B4-BE49-F238E27FC236}">
                <a16:creationId xmlns:a16="http://schemas.microsoft.com/office/drawing/2014/main" id="{6FF32ECD-F9A8-4BD6-9AE0-EA2778C55F74}"/>
              </a:ext>
            </a:extLst>
          </p:cNvPr>
          <p:cNvGrpSpPr/>
          <p:nvPr/>
        </p:nvGrpSpPr>
        <p:grpSpPr>
          <a:xfrm rot="14298466">
            <a:off x="5671152" y="5665264"/>
            <a:ext cx="255324" cy="1157652"/>
            <a:chOff x="7783270" y="3992865"/>
            <a:chExt cx="267645" cy="1213522"/>
          </a:xfrm>
        </p:grpSpPr>
        <p:sp>
          <p:nvSpPr>
            <p:cNvPr id="86" name="Freeform: Shape 85">
              <a:extLst>
                <a:ext uri="{FF2B5EF4-FFF2-40B4-BE49-F238E27FC236}">
                  <a16:creationId xmlns:a16="http://schemas.microsoft.com/office/drawing/2014/main" id="{172591F3-2D39-4C82-860D-6635D5D38BB1}"/>
                </a:ext>
              </a:extLst>
            </p:cNvPr>
            <p:cNvSpPr/>
            <p:nvPr/>
          </p:nvSpPr>
          <p:spPr>
            <a:xfrm>
              <a:off x="7783287" y="4105294"/>
              <a:ext cx="190501" cy="990600"/>
            </a:xfrm>
            <a:custGeom>
              <a:avLst/>
              <a:gdLst>
                <a:gd name="connsiteX0" fmla="*/ 155734 w 190500"/>
                <a:gd name="connsiteY0" fmla="*/ 973931 h 990600"/>
                <a:gd name="connsiteX1" fmla="*/ 21431 w 190500"/>
                <a:gd name="connsiteY1" fmla="*/ 970121 h 990600"/>
                <a:gd name="connsiteX2" fmla="*/ 43339 w 190500"/>
                <a:gd name="connsiteY2" fmla="*/ 21431 h 990600"/>
                <a:gd name="connsiteX3" fmla="*/ 177641 w 190500"/>
                <a:gd name="connsiteY3" fmla="*/ 25241 h 990600"/>
              </a:gdLst>
              <a:ahLst/>
              <a:cxnLst>
                <a:cxn ang="0">
                  <a:pos x="connsiteX0" y="connsiteY0"/>
                </a:cxn>
                <a:cxn ang="0">
                  <a:pos x="connsiteX1" y="connsiteY1"/>
                </a:cxn>
                <a:cxn ang="0">
                  <a:pos x="connsiteX2" y="connsiteY2"/>
                </a:cxn>
                <a:cxn ang="0">
                  <a:pos x="connsiteX3" y="connsiteY3"/>
                </a:cxn>
              </a:cxnLst>
              <a:rect l="l" t="t" r="r" b="b"/>
              <a:pathLst>
                <a:path w="190500" h="990600">
                  <a:moveTo>
                    <a:pt x="155734" y="973931"/>
                  </a:moveTo>
                  <a:lnTo>
                    <a:pt x="21431" y="970121"/>
                  </a:lnTo>
                  <a:lnTo>
                    <a:pt x="43339" y="21431"/>
                  </a:lnTo>
                  <a:lnTo>
                    <a:pt x="177641" y="25241"/>
                  </a:lnTo>
                  <a:close/>
                </a:path>
              </a:pathLst>
            </a:custGeom>
            <a:solidFill>
              <a:schemeClr val="accent1"/>
            </a:solidFill>
            <a:ln w="28575" cap="rnd">
              <a:solidFill>
                <a:srgbClr val="333331"/>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C81E7CF1-F59F-4541-86FD-58A95E7F1136}"/>
                </a:ext>
              </a:extLst>
            </p:cNvPr>
            <p:cNvSpPr/>
            <p:nvPr/>
          </p:nvSpPr>
          <p:spPr>
            <a:xfrm>
              <a:off x="7831864" y="3992865"/>
              <a:ext cx="123825" cy="152400"/>
            </a:xfrm>
            <a:custGeom>
              <a:avLst/>
              <a:gdLst>
                <a:gd name="connsiteX0" fmla="*/ 66199 w 123825"/>
                <a:gd name="connsiteY0" fmla="*/ 21467 h 152400"/>
                <a:gd name="connsiteX1" fmla="*/ 66199 w 123825"/>
                <a:gd name="connsiteY1" fmla="*/ 21467 h 152400"/>
                <a:gd name="connsiteX2" fmla="*/ 24289 w 123825"/>
                <a:gd name="connsiteY2" fmla="*/ 61472 h 152400"/>
                <a:gd name="connsiteX3" fmla="*/ 21431 w 123825"/>
                <a:gd name="connsiteY3" fmla="*/ 134815 h 152400"/>
                <a:gd name="connsiteX4" fmla="*/ 102394 w 123825"/>
                <a:gd name="connsiteY4" fmla="*/ 137672 h 152400"/>
                <a:gd name="connsiteX5" fmla="*/ 105251 w 123825"/>
                <a:gd name="connsiteY5" fmla="*/ 64330 h 152400"/>
                <a:gd name="connsiteX6" fmla="*/ 66199 w 123825"/>
                <a:gd name="connsiteY6" fmla="*/ 2146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66199" y="21467"/>
                  </a:moveTo>
                  <a:lnTo>
                    <a:pt x="66199" y="21467"/>
                  </a:lnTo>
                  <a:cubicBezTo>
                    <a:pt x="44291" y="20515"/>
                    <a:pt x="25241" y="38612"/>
                    <a:pt x="24289" y="61472"/>
                  </a:cubicBezTo>
                  <a:lnTo>
                    <a:pt x="21431" y="134815"/>
                  </a:lnTo>
                  <a:lnTo>
                    <a:pt x="102394" y="137672"/>
                  </a:lnTo>
                  <a:lnTo>
                    <a:pt x="105251" y="64330"/>
                  </a:lnTo>
                  <a:cubicBezTo>
                    <a:pt x="106204" y="40517"/>
                    <a:pt x="89059" y="22420"/>
                    <a:pt x="66199" y="21467"/>
                  </a:cubicBezTo>
                  <a:close/>
                </a:path>
              </a:pathLst>
            </a:custGeom>
            <a:solidFill>
              <a:schemeClr val="bg1"/>
            </a:solidFill>
            <a:ln w="28575" cap="rnd">
              <a:solidFill>
                <a:srgbClr val="333331"/>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15010C36-B5EB-4CA5-88F5-43E7DA5D873B}"/>
                </a:ext>
              </a:extLst>
            </p:cNvPr>
            <p:cNvSpPr/>
            <p:nvPr/>
          </p:nvSpPr>
          <p:spPr>
            <a:xfrm>
              <a:off x="7783270" y="5053987"/>
              <a:ext cx="171451" cy="152400"/>
            </a:xfrm>
            <a:custGeom>
              <a:avLst/>
              <a:gdLst>
                <a:gd name="connsiteX0" fmla="*/ 21431 w 171450"/>
                <a:gd name="connsiteY0" fmla="*/ 21431 h 152400"/>
                <a:gd name="connsiteX1" fmla="*/ 61436 w 171450"/>
                <a:gd name="connsiteY1" fmla="*/ 118586 h 152400"/>
                <a:gd name="connsiteX2" fmla="*/ 109061 w 171450"/>
                <a:gd name="connsiteY2" fmla="*/ 119539 h 152400"/>
                <a:gd name="connsiteX3" fmla="*/ 154781 w 171450"/>
                <a:gd name="connsiteY3" fmla="*/ 25241 h 152400"/>
                <a:gd name="connsiteX4" fmla="*/ 21431 w 171450"/>
                <a:gd name="connsiteY4" fmla="*/ 2143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21431" y="21431"/>
                  </a:moveTo>
                  <a:lnTo>
                    <a:pt x="61436" y="118586"/>
                  </a:lnTo>
                  <a:cubicBezTo>
                    <a:pt x="70009" y="139541"/>
                    <a:pt x="99536" y="140494"/>
                    <a:pt x="109061" y="119539"/>
                  </a:cubicBezTo>
                  <a:lnTo>
                    <a:pt x="154781" y="25241"/>
                  </a:lnTo>
                  <a:lnTo>
                    <a:pt x="21431" y="21431"/>
                  </a:lnTo>
                  <a:close/>
                </a:path>
              </a:pathLst>
            </a:custGeom>
            <a:solidFill>
              <a:schemeClr val="tx1">
                <a:lumMod val="75000"/>
                <a:lumOff val="25000"/>
              </a:schemeClr>
            </a:solidFill>
            <a:ln w="28575" cap="rnd">
              <a:solidFill>
                <a:srgbClr val="333331"/>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63A6B83A-5FEA-4D7F-B2B0-C52DC60D2A7A}"/>
                </a:ext>
              </a:extLst>
            </p:cNvPr>
            <p:cNvSpPr/>
            <p:nvPr/>
          </p:nvSpPr>
          <p:spPr>
            <a:xfrm>
              <a:off x="7812789" y="4156731"/>
              <a:ext cx="238126" cy="314325"/>
            </a:xfrm>
            <a:custGeom>
              <a:avLst/>
              <a:gdLst>
                <a:gd name="connsiteX0" fmla="*/ 21431 w 238125"/>
                <a:gd name="connsiteY0" fmla="*/ 21431 h 314325"/>
                <a:gd name="connsiteX1" fmla="*/ 164306 w 238125"/>
                <a:gd name="connsiteY1" fmla="*/ 23336 h 314325"/>
                <a:gd name="connsiteX2" fmla="*/ 224314 w 238125"/>
                <a:gd name="connsiteY2" fmla="*/ 100489 h 314325"/>
                <a:gd name="connsiteX3" fmla="*/ 218599 w 238125"/>
                <a:gd name="connsiteY3" fmla="*/ 297656 h 314325"/>
              </a:gdLst>
              <a:ahLst/>
              <a:cxnLst>
                <a:cxn ang="0">
                  <a:pos x="connsiteX0" y="connsiteY0"/>
                </a:cxn>
                <a:cxn ang="0">
                  <a:pos x="connsiteX1" y="connsiteY1"/>
                </a:cxn>
                <a:cxn ang="0">
                  <a:pos x="connsiteX2" y="connsiteY2"/>
                </a:cxn>
                <a:cxn ang="0">
                  <a:pos x="connsiteX3" y="connsiteY3"/>
                </a:cxn>
              </a:cxnLst>
              <a:rect l="l" t="t" r="r" b="b"/>
              <a:pathLst>
                <a:path w="238125" h="314325">
                  <a:moveTo>
                    <a:pt x="21431" y="21431"/>
                  </a:moveTo>
                  <a:lnTo>
                    <a:pt x="164306" y="23336"/>
                  </a:lnTo>
                  <a:cubicBezTo>
                    <a:pt x="198596" y="24289"/>
                    <a:pt x="226219" y="58579"/>
                    <a:pt x="224314" y="100489"/>
                  </a:cubicBezTo>
                  <a:lnTo>
                    <a:pt x="218599" y="297656"/>
                  </a:lnTo>
                </a:path>
              </a:pathLst>
            </a:custGeom>
            <a:noFill/>
            <a:ln w="28575" cap="rnd">
              <a:solidFill>
                <a:srgbClr val="333331"/>
              </a:solidFill>
              <a:prstDash val="solid"/>
              <a:round/>
            </a:ln>
          </p:spPr>
          <p:txBody>
            <a:bodyPr rtlCol="0" anchor="ctr"/>
            <a:lstStyle/>
            <a:p>
              <a:endParaRPr lang="en-US"/>
            </a:p>
          </p:txBody>
        </p:sp>
      </p:grpSp>
      <p:pic>
        <p:nvPicPr>
          <p:cNvPr id="11" name="Picture 10">
            <a:extLst>
              <a:ext uri="{FF2B5EF4-FFF2-40B4-BE49-F238E27FC236}">
                <a16:creationId xmlns:a16="http://schemas.microsoft.com/office/drawing/2014/main" id="{64CEECDB-8404-8148-AC5B-32D0EFA2C6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4761" y="1946570"/>
            <a:ext cx="2239800" cy="4269631"/>
          </a:xfrm>
          <a:prstGeom prst="rect">
            <a:avLst/>
          </a:prstGeom>
        </p:spPr>
      </p:pic>
      <p:pic>
        <p:nvPicPr>
          <p:cNvPr id="12" name="Picture 11">
            <a:extLst>
              <a:ext uri="{FF2B5EF4-FFF2-40B4-BE49-F238E27FC236}">
                <a16:creationId xmlns:a16="http://schemas.microsoft.com/office/drawing/2014/main" id="{EB4D2AC1-60FA-B34C-8E78-64C6F8841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555" y="1985521"/>
            <a:ext cx="6363970" cy="4120515"/>
          </a:xfrm>
          <a:prstGeom prst="rect">
            <a:avLst/>
          </a:prstGeom>
        </p:spPr>
      </p:pic>
    </p:spTree>
    <p:extLst>
      <p:ext uri="{BB962C8B-B14F-4D97-AF65-F5344CB8AC3E}">
        <p14:creationId xmlns:p14="http://schemas.microsoft.com/office/powerpoint/2010/main" val="2691452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9DECB-2397-7042-9F4F-4172DB947DBD}"/>
              </a:ext>
            </a:extLst>
          </p:cNvPr>
          <p:cNvSpPr>
            <a:spLocks noGrp="1"/>
          </p:cNvSpPr>
          <p:nvPr>
            <p:ph type="body" sz="quarter" idx="10"/>
          </p:nvPr>
        </p:nvSpPr>
        <p:spPr/>
        <p:txBody>
          <a:bodyPr/>
          <a:lstStyle/>
          <a:p>
            <a:r>
              <a:rPr lang="en-BD" dirty="0"/>
              <a:t>Training &amp;Testing   </a:t>
            </a:r>
          </a:p>
        </p:txBody>
      </p:sp>
      <p:sp>
        <p:nvSpPr>
          <p:cNvPr id="3" name="TextBox 2">
            <a:extLst>
              <a:ext uri="{FF2B5EF4-FFF2-40B4-BE49-F238E27FC236}">
                <a16:creationId xmlns:a16="http://schemas.microsoft.com/office/drawing/2014/main" id="{2ABFFD66-0C8D-4946-B549-4831AD8A68BB}"/>
              </a:ext>
            </a:extLst>
          </p:cNvPr>
          <p:cNvSpPr txBox="1"/>
          <p:nvPr/>
        </p:nvSpPr>
        <p:spPr>
          <a:xfrm>
            <a:off x="2120631" y="2675106"/>
            <a:ext cx="7879404" cy="923330"/>
          </a:xfrm>
          <a:prstGeom prst="rect">
            <a:avLst/>
          </a:prstGeom>
          <a:noFill/>
        </p:spPr>
        <p:txBody>
          <a:bodyPr wrap="square" rtlCol="0">
            <a:spAutoFit/>
          </a:bodyPr>
          <a:lstStyle/>
          <a:p>
            <a:r>
              <a:rPr lang="en-BD" dirty="0"/>
              <a:t>After collecting images through Google earth and labelled data; we divided the data into two parts. First part is 80%, training data; rest 20% are testing data </a:t>
            </a:r>
          </a:p>
        </p:txBody>
      </p:sp>
      <p:sp>
        <p:nvSpPr>
          <p:cNvPr id="7" name="TextBox 6">
            <a:extLst>
              <a:ext uri="{FF2B5EF4-FFF2-40B4-BE49-F238E27FC236}">
                <a16:creationId xmlns:a16="http://schemas.microsoft.com/office/drawing/2014/main" id="{CA421B78-162A-5A49-951C-E4D80B2609B7}"/>
              </a:ext>
            </a:extLst>
          </p:cNvPr>
          <p:cNvSpPr txBox="1"/>
          <p:nvPr/>
        </p:nvSpPr>
        <p:spPr>
          <a:xfrm>
            <a:off x="6035040" y="4620768"/>
            <a:ext cx="184731" cy="369332"/>
          </a:xfrm>
          <a:prstGeom prst="rect">
            <a:avLst/>
          </a:prstGeom>
          <a:noFill/>
        </p:spPr>
        <p:txBody>
          <a:bodyPr wrap="none" rtlCol="0">
            <a:spAutoFit/>
          </a:bodyPr>
          <a:lstStyle/>
          <a:p>
            <a:endParaRPr lang="en-BD" dirty="0"/>
          </a:p>
        </p:txBody>
      </p:sp>
      <p:sp>
        <p:nvSpPr>
          <p:cNvPr id="8" name="TextBox 7">
            <a:extLst>
              <a:ext uri="{FF2B5EF4-FFF2-40B4-BE49-F238E27FC236}">
                <a16:creationId xmlns:a16="http://schemas.microsoft.com/office/drawing/2014/main" id="{3E03ADE9-BFF9-A048-9B13-B425785035F3}"/>
              </a:ext>
            </a:extLst>
          </p:cNvPr>
          <p:cNvSpPr txBox="1"/>
          <p:nvPr/>
        </p:nvSpPr>
        <p:spPr>
          <a:xfrm>
            <a:off x="2035287" y="4223490"/>
            <a:ext cx="7879404" cy="2031325"/>
          </a:xfrm>
          <a:prstGeom prst="rect">
            <a:avLst/>
          </a:prstGeom>
          <a:noFill/>
        </p:spPr>
        <p:txBody>
          <a:bodyPr wrap="square" rtlCol="0">
            <a:spAutoFit/>
          </a:bodyPr>
          <a:lstStyle/>
          <a:p>
            <a:r>
              <a:rPr lang="en-BD" dirty="0"/>
              <a:t>We have run 6000 iterations through the training data. Without 6000 iterations a full result wasn’t possible. We got the most accuracy at 2000 iterations. The accuracy at that point was 76%. After that point, the accuracy went downwards and stopped at 60%65%. So, we stored the primary 2000 iterations as best weight. The precision was 78%, recall was 77% F1 score was 76%. Mean average precision or accuracy was 76%.  </a:t>
            </a:r>
          </a:p>
          <a:p>
            <a:pPr algn="just"/>
            <a:r>
              <a:rPr lang="en-BD" dirty="0"/>
              <a:t> </a:t>
            </a:r>
          </a:p>
        </p:txBody>
      </p:sp>
    </p:spTree>
    <p:extLst>
      <p:ext uri="{BB962C8B-B14F-4D97-AF65-F5344CB8AC3E}">
        <p14:creationId xmlns:p14="http://schemas.microsoft.com/office/powerpoint/2010/main" val="1505654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073A08-F9FA-CB4B-964D-5B2D03023933}"/>
              </a:ext>
            </a:extLst>
          </p:cNvPr>
          <p:cNvSpPr>
            <a:spLocks noGrp="1"/>
          </p:cNvSpPr>
          <p:nvPr>
            <p:ph type="body" sz="quarter" idx="10"/>
          </p:nvPr>
        </p:nvSpPr>
        <p:spPr/>
        <p:txBody>
          <a:bodyPr/>
          <a:lstStyle/>
          <a:p>
            <a:r>
              <a:rPr lang="en-US" dirty="0"/>
              <a:t>Results</a:t>
            </a:r>
            <a:r>
              <a:rPr lang="en-BD" dirty="0"/>
              <a:t> &amp; output </a:t>
            </a:r>
          </a:p>
        </p:txBody>
      </p:sp>
      <p:pic>
        <p:nvPicPr>
          <p:cNvPr id="3" name="Picture 2">
            <a:extLst>
              <a:ext uri="{FF2B5EF4-FFF2-40B4-BE49-F238E27FC236}">
                <a16:creationId xmlns:a16="http://schemas.microsoft.com/office/drawing/2014/main" id="{65ACCA6E-BA29-A646-9622-2A084F952239}"/>
              </a:ext>
            </a:extLst>
          </p:cNvPr>
          <p:cNvPicPr/>
          <p:nvPr/>
        </p:nvPicPr>
        <p:blipFill>
          <a:blip r:embed="rId2"/>
          <a:stretch>
            <a:fillRect/>
          </a:stretch>
        </p:blipFill>
        <p:spPr>
          <a:xfrm>
            <a:off x="3445213" y="1504391"/>
            <a:ext cx="4562272" cy="3258766"/>
          </a:xfrm>
          <a:prstGeom prst="rect">
            <a:avLst/>
          </a:prstGeom>
        </p:spPr>
      </p:pic>
      <p:sp>
        <p:nvSpPr>
          <p:cNvPr id="4" name="TextBox 3">
            <a:extLst>
              <a:ext uri="{FF2B5EF4-FFF2-40B4-BE49-F238E27FC236}">
                <a16:creationId xmlns:a16="http://schemas.microsoft.com/office/drawing/2014/main" id="{5996831F-3ACB-4F4A-9DD1-A2EA3DF0610D}"/>
              </a:ext>
            </a:extLst>
          </p:cNvPr>
          <p:cNvSpPr txBox="1"/>
          <p:nvPr/>
        </p:nvSpPr>
        <p:spPr>
          <a:xfrm>
            <a:off x="3949430" y="5622587"/>
            <a:ext cx="184731" cy="369332"/>
          </a:xfrm>
          <a:prstGeom prst="rect">
            <a:avLst/>
          </a:prstGeom>
          <a:noFill/>
        </p:spPr>
        <p:txBody>
          <a:bodyPr wrap="none" rtlCol="0">
            <a:spAutoFit/>
          </a:bodyPr>
          <a:lstStyle/>
          <a:p>
            <a:endParaRPr lang="en-BD" dirty="0"/>
          </a:p>
        </p:txBody>
      </p:sp>
      <p:graphicFrame>
        <p:nvGraphicFramePr>
          <p:cNvPr id="5" name="Table 4">
            <a:extLst>
              <a:ext uri="{FF2B5EF4-FFF2-40B4-BE49-F238E27FC236}">
                <a16:creationId xmlns:a16="http://schemas.microsoft.com/office/drawing/2014/main" id="{F3528755-8A16-C247-BB81-F4B6E8A0D9B0}"/>
              </a:ext>
            </a:extLst>
          </p:cNvPr>
          <p:cNvGraphicFramePr>
            <a:graphicFrameLocks noGrp="1"/>
          </p:cNvGraphicFramePr>
          <p:nvPr>
            <p:extLst>
              <p:ext uri="{D42A27DB-BD31-4B8C-83A1-F6EECF244321}">
                <p14:modId xmlns:p14="http://schemas.microsoft.com/office/powerpoint/2010/main" val="1324648147"/>
              </p:ext>
            </p:extLst>
          </p:nvPr>
        </p:nvGraphicFramePr>
        <p:xfrm>
          <a:off x="744118" y="5784944"/>
          <a:ext cx="5725795" cy="381890"/>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162787989"/>
                    </a:ext>
                  </a:extLst>
                </a:gridCol>
                <a:gridCol w="1908175">
                  <a:extLst>
                    <a:ext uri="{9D8B030D-6E8A-4147-A177-3AD203B41FA5}">
                      <a16:colId xmlns:a16="http://schemas.microsoft.com/office/drawing/2014/main" val="483883291"/>
                    </a:ext>
                  </a:extLst>
                </a:gridCol>
                <a:gridCol w="1909445">
                  <a:extLst>
                    <a:ext uri="{9D8B030D-6E8A-4147-A177-3AD203B41FA5}">
                      <a16:colId xmlns:a16="http://schemas.microsoft.com/office/drawing/2014/main" val="3604904936"/>
                    </a:ext>
                  </a:extLst>
                </a:gridCol>
              </a:tblGrid>
              <a:tr h="0">
                <a:tc>
                  <a:txBody>
                    <a:bodyPr/>
                    <a:lstStyle/>
                    <a:p>
                      <a:pPr>
                        <a:lnSpc>
                          <a:spcPct val="107000"/>
                        </a:lnSpc>
                        <a:spcAft>
                          <a:spcPts val="800"/>
                        </a:spcAft>
                      </a:pPr>
                      <a:r>
                        <a:rPr lang="en-BD" sz="1200">
                          <a:effectLst/>
                        </a:rPr>
                        <a:t>Precision  </a:t>
                      </a:r>
                      <a:endParaRPr lang="en-BD" sz="110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tc>
                  <a:txBody>
                    <a:bodyPr/>
                    <a:lstStyle/>
                    <a:p>
                      <a:pPr>
                        <a:lnSpc>
                          <a:spcPct val="107000"/>
                        </a:lnSpc>
                        <a:spcAft>
                          <a:spcPts val="800"/>
                        </a:spcAft>
                      </a:pPr>
                      <a:r>
                        <a:rPr lang="en-BD" sz="1200" dirty="0">
                          <a:effectLst/>
                        </a:rPr>
                        <a:t>Recall </a:t>
                      </a:r>
                      <a:endParaRPr lang="en-BD" sz="1100" dirty="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tc>
                  <a:txBody>
                    <a:bodyPr/>
                    <a:lstStyle/>
                    <a:p>
                      <a:pPr>
                        <a:lnSpc>
                          <a:spcPct val="107000"/>
                        </a:lnSpc>
                        <a:spcAft>
                          <a:spcPts val="800"/>
                        </a:spcAft>
                      </a:pPr>
                      <a:r>
                        <a:rPr lang="en-BD" sz="1200" dirty="0">
                          <a:effectLst/>
                        </a:rPr>
                        <a:t>F1-Score </a:t>
                      </a:r>
                      <a:endParaRPr lang="en-BD" sz="1100" dirty="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extLst>
                  <a:ext uri="{0D108BD9-81ED-4DB2-BD59-A6C34878D82A}">
                    <a16:rowId xmlns:a16="http://schemas.microsoft.com/office/drawing/2014/main" val="2610300809"/>
                  </a:ext>
                </a:extLst>
              </a:tr>
              <a:tr h="181610">
                <a:tc>
                  <a:txBody>
                    <a:bodyPr/>
                    <a:lstStyle/>
                    <a:p>
                      <a:pPr>
                        <a:lnSpc>
                          <a:spcPct val="107000"/>
                        </a:lnSpc>
                        <a:spcAft>
                          <a:spcPts val="800"/>
                        </a:spcAft>
                      </a:pPr>
                      <a:r>
                        <a:rPr lang="en-BD" sz="1200">
                          <a:effectLst/>
                        </a:rPr>
                        <a:t>0.78 </a:t>
                      </a:r>
                      <a:endParaRPr lang="en-BD" sz="110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tc>
                  <a:txBody>
                    <a:bodyPr/>
                    <a:lstStyle/>
                    <a:p>
                      <a:pPr>
                        <a:lnSpc>
                          <a:spcPct val="107000"/>
                        </a:lnSpc>
                        <a:spcAft>
                          <a:spcPts val="800"/>
                        </a:spcAft>
                      </a:pPr>
                      <a:r>
                        <a:rPr lang="en-BD" sz="1200">
                          <a:effectLst/>
                        </a:rPr>
                        <a:t>.77 </a:t>
                      </a:r>
                      <a:endParaRPr lang="en-BD" sz="110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tc>
                  <a:txBody>
                    <a:bodyPr/>
                    <a:lstStyle/>
                    <a:p>
                      <a:pPr>
                        <a:lnSpc>
                          <a:spcPct val="107000"/>
                        </a:lnSpc>
                        <a:spcAft>
                          <a:spcPts val="800"/>
                        </a:spcAft>
                      </a:pPr>
                      <a:r>
                        <a:rPr lang="en-BD" sz="1200" dirty="0">
                          <a:effectLst/>
                        </a:rPr>
                        <a:t>.76 </a:t>
                      </a:r>
                      <a:endParaRPr lang="en-BD" sz="1100" dirty="0">
                        <a:solidFill>
                          <a:srgbClr val="000000"/>
                        </a:solidFill>
                        <a:effectLst/>
                        <a:latin typeface="Calibri" panose="020F0502020204030204" pitchFamily="34" charset="0"/>
                        <a:ea typeface="Calibri" panose="020F0502020204030204" pitchFamily="34" charset="0"/>
                        <a:cs typeface="Vrinda" panose="020B0502040204020203" pitchFamily="34" charset="0"/>
                      </a:endParaRPr>
                    </a:p>
                  </a:txBody>
                  <a:tcPr marL="68580" marR="73025" marT="5080" marB="0"/>
                </a:tc>
                <a:extLst>
                  <a:ext uri="{0D108BD9-81ED-4DB2-BD59-A6C34878D82A}">
                    <a16:rowId xmlns:a16="http://schemas.microsoft.com/office/drawing/2014/main" val="3903699727"/>
                  </a:ext>
                </a:extLst>
              </a:tr>
            </a:tbl>
          </a:graphicData>
        </a:graphic>
      </p:graphicFrame>
      <p:sp>
        <p:nvSpPr>
          <p:cNvPr id="6" name="Rectangle 5">
            <a:extLst>
              <a:ext uri="{FF2B5EF4-FFF2-40B4-BE49-F238E27FC236}">
                <a16:creationId xmlns:a16="http://schemas.microsoft.com/office/drawing/2014/main" id="{2A0261A8-91F8-644C-8EEF-AF901D0428DB}"/>
              </a:ext>
            </a:extLst>
          </p:cNvPr>
          <p:cNvSpPr/>
          <p:nvPr/>
        </p:nvSpPr>
        <p:spPr>
          <a:xfrm>
            <a:off x="6815327" y="5203792"/>
            <a:ext cx="5252093" cy="1467518"/>
          </a:xfrm>
          <a:prstGeom prst="rect">
            <a:avLst/>
          </a:prstGeom>
        </p:spPr>
        <p:txBody>
          <a:bodyPr wrap="square">
            <a:spAutoFit/>
          </a:bodyPr>
          <a:lstStyle/>
          <a:p>
            <a:pPr>
              <a:lnSpc>
                <a:spcPct val="107000"/>
              </a:lnSpc>
              <a:spcAft>
                <a:spcPts val="790"/>
              </a:spcAft>
            </a:pPr>
            <a:r>
              <a:rPr lang="en-BD" dirty="0">
                <a:solidFill>
                  <a:srgbClr val="212121"/>
                </a:solidFill>
                <a:latin typeface="Lucida Sans Typewriter" panose="020B0509030504030204" pitchFamily="49" charset="77"/>
                <a:ea typeface="Arial" panose="020B0604020202020204" pitchFamily="34" charset="0"/>
                <a:cs typeface="Arial" panose="020B0604020202020204" pitchFamily="34" charset="0"/>
              </a:rPr>
              <a:t>mean average precision (mAP@0.50) = 0.76, or 76% </a:t>
            </a:r>
            <a:endParaRPr lang="en-BD" sz="1600" dirty="0">
              <a:solidFill>
                <a:srgbClr val="000000"/>
              </a:solidFill>
              <a:latin typeface="Calibri" panose="020F0502020204030204" pitchFamily="34" charset="0"/>
              <a:ea typeface="Calibri" panose="020F0502020204030204" pitchFamily="34" charset="0"/>
            </a:endParaRPr>
          </a:p>
          <a:p>
            <a:pPr>
              <a:lnSpc>
                <a:spcPct val="107000"/>
              </a:lnSpc>
              <a:spcAft>
                <a:spcPts val="790"/>
              </a:spcAft>
            </a:pPr>
            <a:r>
              <a:rPr lang="en-US" dirty="0">
                <a:solidFill>
                  <a:srgbClr val="212121"/>
                </a:solidFill>
                <a:latin typeface="Lucida Sans Typewriter" panose="020B0509030504030204" pitchFamily="49" charset="77"/>
                <a:ea typeface="Arial" panose="020B0604020202020204" pitchFamily="34" charset="0"/>
                <a:cs typeface="Arial" panose="020B0604020202020204" pitchFamily="34" charset="0"/>
              </a:rPr>
              <a:t>arable:80%</a:t>
            </a:r>
            <a:endParaRPr lang="en-BD" sz="1600" dirty="0">
              <a:solidFill>
                <a:srgbClr val="000000"/>
              </a:solidFill>
              <a:latin typeface="Calibri" panose="020F0502020204030204" pitchFamily="34" charset="0"/>
              <a:ea typeface="Calibri" panose="020F0502020204030204" pitchFamily="34" charset="0"/>
            </a:endParaRPr>
          </a:p>
          <a:p>
            <a:pPr>
              <a:lnSpc>
                <a:spcPct val="107000"/>
              </a:lnSpc>
              <a:spcAft>
                <a:spcPts val="790"/>
              </a:spcAft>
            </a:pPr>
            <a:r>
              <a:rPr lang="en-US" dirty="0">
                <a:solidFill>
                  <a:srgbClr val="212121"/>
                </a:solidFill>
                <a:latin typeface="Lucida Sans Typewriter" panose="020B0509030504030204" pitchFamily="49" charset="77"/>
                <a:ea typeface="Arial" panose="020B0604020202020204" pitchFamily="34" charset="0"/>
                <a:cs typeface="Arial" panose="020B0604020202020204" pitchFamily="34" charset="0"/>
              </a:rPr>
              <a:t>none_arable:73%</a:t>
            </a:r>
            <a:endParaRPr lang="en-BD" sz="16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41909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E2D0-A981-9C49-A624-EA4DFE374209}"/>
              </a:ext>
            </a:extLst>
          </p:cNvPr>
          <p:cNvSpPr>
            <a:spLocks noGrp="1"/>
          </p:cNvSpPr>
          <p:nvPr>
            <p:ph type="body" sz="quarter" idx="10"/>
          </p:nvPr>
        </p:nvSpPr>
        <p:spPr/>
        <p:txBody>
          <a:bodyPr/>
          <a:lstStyle/>
          <a:p>
            <a:r>
              <a:rPr lang="en-BD" dirty="0"/>
              <a:t>Output</a:t>
            </a:r>
          </a:p>
        </p:txBody>
      </p:sp>
      <p:grpSp>
        <p:nvGrpSpPr>
          <p:cNvPr id="5" name="Group 4">
            <a:extLst>
              <a:ext uri="{FF2B5EF4-FFF2-40B4-BE49-F238E27FC236}">
                <a16:creationId xmlns:a16="http://schemas.microsoft.com/office/drawing/2014/main" id="{18389ABB-828D-EE46-B3C6-D5638AA15BDE}"/>
              </a:ext>
            </a:extLst>
          </p:cNvPr>
          <p:cNvGrpSpPr/>
          <p:nvPr/>
        </p:nvGrpSpPr>
        <p:grpSpPr>
          <a:xfrm>
            <a:off x="3438144" y="1609344"/>
            <a:ext cx="6425184" cy="4909147"/>
            <a:chOff x="297543" y="1"/>
            <a:chExt cx="4826000" cy="4136208"/>
          </a:xfrm>
        </p:grpSpPr>
        <p:pic>
          <p:nvPicPr>
            <p:cNvPr id="6" name="Picture 5">
              <a:extLst>
                <a:ext uri="{FF2B5EF4-FFF2-40B4-BE49-F238E27FC236}">
                  <a16:creationId xmlns:a16="http://schemas.microsoft.com/office/drawing/2014/main" id="{331078D3-341D-2541-8B40-8D697B4613C9}"/>
                </a:ext>
              </a:extLst>
            </p:cNvPr>
            <p:cNvPicPr/>
            <p:nvPr/>
          </p:nvPicPr>
          <p:blipFill>
            <a:blip r:embed="rId2"/>
            <a:stretch>
              <a:fillRect/>
            </a:stretch>
          </p:blipFill>
          <p:spPr>
            <a:xfrm>
              <a:off x="297543" y="50800"/>
              <a:ext cx="2416628" cy="4085409"/>
            </a:xfrm>
            <a:prstGeom prst="rect">
              <a:avLst/>
            </a:prstGeom>
          </p:spPr>
        </p:pic>
        <p:pic>
          <p:nvPicPr>
            <p:cNvPr id="7" name="Picture 6">
              <a:extLst>
                <a:ext uri="{FF2B5EF4-FFF2-40B4-BE49-F238E27FC236}">
                  <a16:creationId xmlns:a16="http://schemas.microsoft.com/office/drawing/2014/main" id="{6235CEEA-4EFE-D44F-AB27-AC74DDB8DCAA}"/>
                </a:ext>
              </a:extLst>
            </p:cNvPr>
            <p:cNvPicPr/>
            <p:nvPr/>
          </p:nvPicPr>
          <p:blipFill>
            <a:blip r:embed="rId3"/>
            <a:stretch>
              <a:fillRect/>
            </a:stretch>
          </p:blipFill>
          <p:spPr>
            <a:xfrm>
              <a:off x="3780870" y="1"/>
              <a:ext cx="1342673" cy="4135796"/>
            </a:xfrm>
            <a:prstGeom prst="rect">
              <a:avLst/>
            </a:prstGeom>
          </p:spPr>
        </p:pic>
      </p:grpSp>
    </p:spTree>
    <p:extLst>
      <p:ext uri="{BB962C8B-B14F-4D97-AF65-F5344CB8AC3E}">
        <p14:creationId xmlns:p14="http://schemas.microsoft.com/office/powerpoint/2010/main" val="354846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D77F7A-A842-574B-8821-080C0C12DF92}"/>
              </a:ext>
            </a:extLst>
          </p:cNvPr>
          <p:cNvSpPr>
            <a:spLocks noGrp="1"/>
          </p:cNvSpPr>
          <p:nvPr>
            <p:ph type="body" sz="quarter" idx="10"/>
          </p:nvPr>
        </p:nvSpPr>
        <p:spPr/>
        <p:txBody>
          <a:bodyPr/>
          <a:lstStyle/>
          <a:p>
            <a:r>
              <a:rPr lang="en-BD" dirty="0"/>
              <a:t>Disscusion </a:t>
            </a:r>
          </a:p>
        </p:txBody>
      </p:sp>
      <p:sp>
        <p:nvSpPr>
          <p:cNvPr id="8" name="TextBox 7">
            <a:extLst>
              <a:ext uri="{FF2B5EF4-FFF2-40B4-BE49-F238E27FC236}">
                <a16:creationId xmlns:a16="http://schemas.microsoft.com/office/drawing/2014/main" id="{25E142E7-60EE-3143-B162-D0DEAC67873D}"/>
              </a:ext>
            </a:extLst>
          </p:cNvPr>
          <p:cNvSpPr txBox="1"/>
          <p:nvPr/>
        </p:nvSpPr>
        <p:spPr>
          <a:xfrm>
            <a:off x="621793" y="2551836"/>
            <a:ext cx="11274934" cy="1754326"/>
          </a:xfrm>
          <a:prstGeom prst="rect">
            <a:avLst/>
          </a:prstGeom>
          <a:noFill/>
        </p:spPr>
        <p:txBody>
          <a:bodyPr wrap="square" rtlCol="0">
            <a:spAutoFit/>
          </a:bodyPr>
          <a:lstStyle/>
          <a:p>
            <a:r>
              <a:rPr lang="en-BD" dirty="0"/>
              <a:t>In these iterations, we saw that, the framework can detect Arable lands more accurately almost 80%. Non Arable land detection was a little bit lower than that, 73%. The reason behind getting 80% is, the image </a:t>
            </a:r>
            <a:r>
              <a:rPr lang="en-US" dirty="0" err="1"/>
              <a:t>colore</a:t>
            </a:r>
            <a:r>
              <a:rPr lang="en-BD" dirty="0"/>
              <a:t> was quite good for Arable lands. The green color was more accurately detected by the algorithm. The non arable (not pure green) lands were less light reflected and were not so bright. We could have more accuracy if we had used a huge amount of images like 20,000 – 30,000. Because the algorithm gives more accurate result for more images </a:t>
            </a:r>
          </a:p>
        </p:txBody>
      </p:sp>
    </p:spTree>
    <p:extLst>
      <p:ext uri="{BB962C8B-B14F-4D97-AF65-F5344CB8AC3E}">
        <p14:creationId xmlns:p14="http://schemas.microsoft.com/office/powerpoint/2010/main" val="4183821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07E958-4E39-614C-9F2D-9E63ECBFEF28}"/>
              </a:ext>
            </a:extLst>
          </p:cNvPr>
          <p:cNvSpPr>
            <a:spLocks noGrp="1"/>
          </p:cNvSpPr>
          <p:nvPr>
            <p:ph type="body" sz="quarter" idx="10"/>
          </p:nvPr>
        </p:nvSpPr>
        <p:spPr/>
        <p:txBody>
          <a:bodyPr/>
          <a:lstStyle/>
          <a:p>
            <a:r>
              <a:rPr lang="en-BD" dirty="0"/>
              <a:t>Future work</a:t>
            </a:r>
          </a:p>
        </p:txBody>
      </p:sp>
      <p:sp>
        <p:nvSpPr>
          <p:cNvPr id="3" name="TextBox 2">
            <a:extLst>
              <a:ext uri="{FF2B5EF4-FFF2-40B4-BE49-F238E27FC236}">
                <a16:creationId xmlns:a16="http://schemas.microsoft.com/office/drawing/2014/main" id="{C0CACB3F-465F-FC4D-BC01-FEE9B60A4D3B}"/>
              </a:ext>
            </a:extLst>
          </p:cNvPr>
          <p:cNvSpPr txBox="1"/>
          <p:nvPr/>
        </p:nvSpPr>
        <p:spPr>
          <a:xfrm>
            <a:off x="1402080" y="2231136"/>
            <a:ext cx="9387841" cy="1754326"/>
          </a:xfrm>
          <a:prstGeom prst="rect">
            <a:avLst/>
          </a:prstGeom>
          <a:noFill/>
        </p:spPr>
        <p:txBody>
          <a:bodyPr wrap="square" rtlCol="0">
            <a:spAutoFit/>
          </a:bodyPr>
          <a:lstStyle/>
          <a:p>
            <a:r>
              <a:rPr lang="en-BD" dirty="0"/>
              <a:t>We have completed our research successfully. Our algorithm could Arable &amp; non Arable lands successfully upto 76%. In the near future, we would like to add a bigger picture to the research. We will collect 15,000-20,000 images in order to measure accuracy. Hopefully, our result will be more accurate then. As we mentioned before, if our research becomes successful in Bangladesh, we will do the same for the countries alike to Bangladesh. We hope to achieve our goal very soon </a:t>
            </a:r>
          </a:p>
        </p:txBody>
      </p:sp>
    </p:spTree>
    <p:extLst>
      <p:ext uri="{BB962C8B-B14F-4D97-AF65-F5344CB8AC3E}">
        <p14:creationId xmlns:p14="http://schemas.microsoft.com/office/powerpoint/2010/main" val="232638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9E791-D85C-9147-A497-72062DF94C13}"/>
              </a:ext>
            </a:extLst>
          </p:cNvPr>
          <p:cNvSpPr>
            <a:spLocks noGrp="1"/>
          </p:cNvSpPr>
          <p:nvPr>
            <p:ph type="body" sz="quarter" idx="10"/>
          </p:nvPr>
        </p:nvSpPr>
        <p:spPr/>
        <p:txBody>
          <a:bodyPr/>
          <a:lstStyle/>
          <a:p>
            <a:r>
              <a:rPr lang="en-BD" dirty="0"/>
              <a:t>Conclusion</a:t>
            </a:r>
          </a:p>
        </p:txBody>
      </p:sp>
      <p:sp>
        <p:nvSpPr>
          <p:cNvPr id="4" name="TextBox 3">
            <a:extLst>
              <a:ext uri="{FF2B5EF4-FFF2-40B4-BE49-F238E27FC236}">
                <a16:creationId xmlns:a16="http://schemas.microsoft.com/office/drawing/2014/main" id="{005448C9-BA70-B141-9A75-0CADB7BE02CF}"/>
              </a:ext>
            </a:extLst>
          </p:cNvPr>
          <p:cNvSpPr txBox="1"/>
          <p:nvPr/>
        </p:nvSpPr>
        <p:spPr>
          <a:xfrm>
            <a:off x="3328416" y="2413337"/>
            <a:ext cx="6534912" cy="2031325"/>
          </a:xfrm>
          <a:prstGeom prst="rect">
            <a:avLst/>
          </a:prstGeom>
          <a:noFill/>
        </p:spPr>
        <p:txBody>
          <a:bodyPr wrap="square" rtlCol="0">
            <a:spAutoFit/>
          </a:bodyPr>
          <a:lstStyle/>
          <a:p>
            <a:r>
              <a:rPr lang="en-BD" dirty="0"/>
              <a:t>Using the ‘YOLO v4’ algorithm to detect lands was a great achievement for us. We did label the images pretty much correctly with ‘LabelImg’. Our data was unique also as it is based on districts on Bangladesh. Hopefully, this result will contribute to reduce the food crisis problem of Bangladesh perfectly and very soon we will be citizens of a country where there is no food crisis.  </a:t>
            </a:r>
          </a:p>
        </p:txBody>
      </p:sp>
    </p:spTree>
    <p:extLst>
      <p:ext uri="{BB962C8B-B14F-4D97-AF65-F5344CB8AC3E}">
        <p14:creationId xmlns:p14="http://schemas.microsoft.com/office/powerpoint/2010/main" val="3900286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0" y="4676325"/>
            <a:ext cx="12192000" cy="1318987"/>
            <a:chOff x="0" y="4685117"/>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4685117"/>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5624448"/>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296859" y="4828755"/>
            <a:ext cx="3894993" cy="1166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85030F3C-3F14-4280-AA6C-19204206B3E0}"/>
              </a:ext>
            </a:extLst>
          </p:cNvPr>
          <p:cNvGrpSpPr/>
          <p:nvPr/>
        </p:nvGrpSpPr>
        <p:grpSpPr>
          <a:xfrm rot="16200000">
            <a:off x="8019960" y="2640234"/>
            <a:ext cx="6404152" cy="1704274"/>
            <a:chOff x="3960971" y="2767117"/>
            <a:chExt cx="4267200" cy="1321489"/>
          </a:xfrm>
        </p:grpSpPr>
        <p:sp>
          <p:nvSpPr>
            <p:cNvPr id="68" name="Freeform: Shape 67">
              <a:extLst>
                <a:ext uri="{FF2B5EF4-FFF2-40B4-BE49-F238E27FC236}">
                  <a16:creationId xmlns:a16="http://schemas.microsoft.com/office/drawing/2014/main" id="{500CC3D4-3213-44FE-AEA1-D00F01745FC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chemeClr val="accent5"/>
            </a:solidFill>
            <a:ln w="9525" cap="flat">
              <a:noFill/>
              <a:prstDash val="solid"/>
              <a:miter/>
            </a:ln>
          </p:spPr>
          <p:txBody>
            <a:bodyPr rtlCol="0" anchor="ctr"/>
            <a:lstStyle/>
            <a:p>
              <a:endParaRPr lang="en-US" sz="1200"/>
            </a:p>
          </p:txBody>
        </p:sp>
        <p:sp>
          <p:nvSpPr>
            <p:cNvPr id="69" name="Freeform: Shape 68">
              <a:extLst>
                <a:ext uri="{FF2B5EF4-FFF2-40B4-BE49-F238E27FC236}">
                  <a16:creationId xmlns:a16="http://schemas.microsoft.com/office/drawing/2014/main" id="{F3D9FB98-AB9C-4644-A8E5-20D1B778615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dirty="0"/>
            </a:p>
          </p:txBody>
        </p:sp>
        <p:sp>
          <p:nvSpPr>
            <p:cNvPr id="70" name="Freeform: Shape 69">
              <a:extLst>
                <a:ext uri="{FF2B5EF4-FFF2-40B4-BE49-F238E27FC236}">
                  <a16:creationId xmlns:a16="http://schemas.microsoft.com/office/drawing/2014/main" id="{16388DEA-7EFF-4878-98F7-417A594FE6FF}"/>
                </a:ext>
              </a:extLst>
            </p:cNvPr>
            <p:cNvSpPr/>
            <p:nvPr/>
          </p:nvSpPr>
          <p:spPr>
            <a:xfrm>
              <a:off x="6068849"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accent5"/>
            </a:solidFill>
            <a:ln w="9525" cap="flat">
              <a:noFill/>
              <a:prstDash val="solid"/>
              <a:miter/>
            </a:ln>
          </p:spPr>
          <p:txBody>
            <a:bodyPr rtlCol="0" anchor="ctr"/>
            <a:lstStyle/>
            <a:p>
              <a:endParaRPr lang="en-US" sz="1200" dirty="0"/>
            </a:p>
          </p:txBody>
        </p:sp>
        <p:sp>
          <p:nvSpPr>
            <p:cNvPr id="71" name="Freeform: Shape 70">
              <a:extLst>
                <a:ext uri="{FF2B5EF4-FFF2-40B4-BE49-F238E27FC236}">
                  <a16:creationId xmlns:a16="http://schemas.microsoft.com/office/drawing/2014/main" id="{BDB4C64B-2027-487F-AE96-A7A3A851663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accent5"/>
            </a:solidFill>
            <a:ln w="9525" cap="flat">
              <a:noFill/>
              <a:prstDash val="solid"/>
              <a:miter/>
            </a:ln>
          </p:spPr>
          <p:txBody>
            <a:bodyPr rtlCol="0" anchor="ctr"/>
            <a:lstStyle/>
            <a:p>
              <a:endParaRPr lang="en-US" sz="1200"/>
            </a:p>
          </p:txBody>
        </p:sp>
      </p:grpSp>
      <p:grpSp>
        <p:nvGrpSpPr>
          <p:cNvPr id="83" name="Graphic 3">
            <a:extLst>
              <a:ext uri="{FF2B5EF4-FFF2-40B4-BE49-F238E27FC236}">
                <a16:creationId xmlns:a16="http://schemas.microsoft.com/office/drawing/2014/main" id="{19C4EF18-7F43-4D6E-ACAF-E47946F46669}"/>
              </a:ext>
            </a:extLst>
          </p:cNvPr>
          <p:cNvGrpSpPr/>
          <p:nvPr/>
        </p:nvGrpSpPr>
        <p:grpSpPr>
          <a:xfrm rot="21305829" flipH="1">
            <a:off x="388050" y="3006314"/>
            <a:ext cx="1389702" cy="1123553"/>
            <a:chOff x="8338752" y="1211990"/>
            <a:chExt cx="3851961" cy="3114252"/>
          </a:xfrm>
        </p:grpSpPr>
        <p:sp>
          <p:nvSpPr>
            <p:cNvPr id="8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5"/>
            </a:solidFill>
            <a:ln w="70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5"/>
            </a:solidFill>
            <a:ln w="70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5">
                <a:lumMod val="75000"/>
              </a:schemeClr>
            </a:solidFill>
            <a:ln w="707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75D5EF7-4D68-451A-B3EF-253EC99AC782}"/>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5">
                <a:lumMod val="75000"/>
              </a:schemeClr>
            </a:solidFill>
            <a:ln w="70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5"/>
            </a:solidFill>
            <a:ln w="707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5">
                <a:lumMod val="50000"/>
              </a:schemeClr>
            </a:solidFill>
            <a:ln w="7072"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9C64423B-618B-E34F-8121-4DCA32DCFE99}"/>
              </a:ext>
            </a:extLst>
          </p:cNvPr>
          <p:cNvSpPr txBox="1"/>
          <p:nvPr/>
        </p:nvSpPr>
        <p:spPr>
          <a:xfrm>
            <a:off x="1133781" y="5206448"/>
            <a:ext cx="9351823" cy="1077218"/>
          </a:xfrm>
          <a:prstGeom prst="rect">
            <a:avLst/>
          </a:prstGeom>
          <a:noFill/>
        </p:spPr>
        <p:txBody>
          <a:bodyPr wrap="square" rtlCol="0">
            <a:spAutoFit/>
          </a:bodyPr>
          <a:lstStyle/>
          <a:p>
            <a:pPr algn="ctr"/>
            <a:r>
              <a:rPr lang="en-US" sz="3200" b="1" dirty="0">
                <a:solidFill>
                  <a:schemeClr val="accent4">
                    <a:lumMod val="50000"/>
                  </a:schemeClr>
                </a:solidFill>
                <a:latin typeface="Aisha Arabic Smbd" panose="01000500000000020004" pitchFamily="2" charset="-78"/>
                <a:cs typeface="Aisha Arabic Smbd" panose="01000500000000020004" pitchFamily="2" charset="-78"/>
              </a:rPr>
              <a:t>Detecting </a:t>
            </a:r>
            <a:r>
              <a:rPr lang="en-GB" sz="3200" b="1" dirty="0">
                <a:solidFill>
                  <a:schemeClr val="accent4">
                    <a:lumMod val="50000"/>
                  </a:schemeClr>
                </a:solidFill>
                <a:latin typeface="Aisha Arabic Smbd" panose="01000500000000020004" pitchFamily="2" charset="-78"/>
                <a:cs typeface="Aisha Arabic Smbd" panose="01000500000000020004" pitchFamily="2" charset="-78"/>
              </a:rPr>
              <a:t>arable/</a:t>
            </a:r>
            <a:r>
              <a:rPr lang="en-GB" sz="3200" b="1" dirty="0" err="1">
                <a:solidFill>
                  <a:schemeClr val="accent4">
                    <a:lumMod val="50000"/>
                  </a:schemeClr>
                </a:solidFill>
                <a:latin typeface="Aisha Arabic Smbd" panose="01000500000000020004" pitchFamily="2" charset="-78"/>
                <a:cs typeface="Aisha Arabic Smbd" panose="01000500000000020004" pitchFamily="2" charset="-78"/>
              </a:rPr>
              <a:t>none_arable</a:t>
            </a:r>
            <a:r>
              <a:rPr lang="en-US" sz="3200" b="1" dirty="0">
                <a:solidFill>
                  <a:schemeClr val="accent4">
                    <a:lumMod val="50000"/>
                  </a:schemeClr>
                </a:solidFill>
                <a:latin typeface="Aisha Arabic Smbd" panose="01000500000000020004" pitchFamily="2" charset="-78"/>
                <a:cs typeface="Aisha Arabic Smbd" panose="01000500000000020004" pitchFamily="2" charset="-78"/>
              </a:rPr>
              <a:t> land from satellite images using Yolov4</a:t>
            </a:r>
          </a:p>
        </p:txBody>
      </p:sp>
      <p:pic>
        <p:nvPicPr>
          <p:cNvPr id="18" name="Picture Placeholder 5">
            <a:extLst>
              <a:ext uri="{FF2B5EF4-FFF2-40B4-BE49-F238E27FC236}">
                <a16:creationId xmlns:a16="http://schemas.microsoft.com/office/drawing/2014/main" id="{D2474A3B-D97B-2E4F-AD8A-CDAAE7B1333F}"/>
              </a:ext>
            </a:extLst>
          </p:cNvPr>
          <p:cNvPicPr>
            <a:picLocks noChangeAspect="1"/>
          </p:cNvPicPr>
          <p:nvPr/>
        </p:nvPicPr>
        <p:blipFill>
          <a:blip r:embed="rId2">
            <a:extLst>
              <a:ext uri="{28A0092B-C50C-407E-A947-70E740481C1C}">
                <a14:useLocalDpi xmlns:a14="http://schemas.microsoft.com/office/drawing/2010/main" val="0"/>
              </a:ext>
            </a:extLst>
          </a:blip>
          <a:srcRect l="23060" r="23060"/>
          <a:stretch>
            <a:fillRect/>
          </a:stretch>
        </p:blipFill>
        <p:spPr>
          <a:xfrm>
            <a:off x="2546398" y="292472"/>
            <a:ext cx="6859263" cy="4539345"/>
          </a:xfrm>
          <a:prstGeom prst="rect">
            <a:avLst/>
          </a:prstGeom>
        </p:spPr>
      </p:pic>
    </p:spTree>
    <p:extLst>
      <p:ext uri="{BB962C8B-B14F-4D97-AF65-F5344CB8AC3E}">
        <p14:creationId xmlns:p14="http://schemas.microsoft.com/office/powerpoint/2010/main" val="17572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E06874-5BF4-42C0-9585-4D92B033E71B}"/>
              </a:ext>
            </a:extLst>
          </p:cNvPr>
          <p:cNvGrpSpPr/>
          <p:nvPr/>
        </p:nvGrpSpPr>
        <p:grpSpPr>
          <a:xfrm>
            <a:off x="218330" y="35711"/>
            <a:ext cx="1610470" cy="1700065"/>
            <a:chOff x="4574848" y="1897856"/>
            <a:chExt cx="3028217" cy="3026664"/>
          </a:xfrm>
        </p:grpSpPr>
        <p:sp>
          <p:nvSpPr>
            <p:cNvPr id="4" name="Freeform: Shape 3">
              <a:extLst>
                <a:ext uri="{FF2B5EF4-FFF2-40B4-BE49-F238E27FC236}">
                  <a16:creationId xmlns:a16="http://schemas.microsoft.com/office/drawing/2014/main" id="{6D67BF62-A8A4-4841-BFB0-AF9D616162BD}"/>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 name="Freeform: Shape 4">
              <a:extLst>
                <a:ext uri="{FF2B5EF4-FFF2-40B4-BE49-F238E27FC236}">
                  <a16:creationId xmlns:a16="http://schemas.microsoft.com/office/drawing/2014/main" id="{184C2095-99E3-4871-ADB7-E32129C7C2D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A7AA5E64-02E2-4AA1-B902-9E988F77BC13}"/>
              </a:ext>
            </a:extLst>
          </p:cNvPr>
          <p:cNvGrpSpPr/>
          <p:nvPr/>
        </p:nvGrpSpPr>
        <p:grpSpPr>
          <a:xfrm>
            <a:off x="7786085" y="261336"/>
            <a:ext cx="1183662" cy="1040677"/>
            <a:chOff x="3983887" y="4061275"/>
            <a:chExt cx="2122406" cy="1866023"/>
          </a:xfrm>
        </p:grpSpPr>
        <p:grpSp>
          <p:nvGrpSpPr>
            <p:cNvPr id="32" name="Group 31">
              <a:extLst>
                <a:ext uri="{FF2B5EF4-FFF2-40B4-BE49-F238E27FC236}">
                  <a16:creationId xmlns:a16="http://schemas.microsoft.com/office/drawing/2014/main" id="{E1DCE355-5649-42D3-BFF3-D0F1E088744C}"/>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45" name="Freeform 15">
                <a:extLst>
                  <a:ext uri="{FF2B5EF4-FFF2-40B4-BE49-F238E27FC236}">
                    <a16:creationId xmlns:a16="http://schemas.microsoft.com/office/drawing/2014/main" id="{1BEDB18F-DDF7-4B9A-8445-979C9B5F9A12}"/>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Rectangle 22">
                <a:extLst>
                  <a:ext uri="{FF2B5EF4-FFF2-40B4-BE49-F238E27FC236}">
                    <a16:creationId xmlns:a16="http://schemas.microsoft.com/office/drawing/2014/main" id="{E8AF515F-0B06-4EB6-A018-9552EC766A8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 name="Group 32">
              <a:extLst>
                <a:ext uri="{FF2B5EF4-FFF2-40B4-BE49-F238E27FC236}">
                  <a16:creationId xmlns:a16="http://schemas.microsoft.com/office/drawing/2014/main" id="{96BB20D4-E943-4DC8-93A3-2A63630AD0E8}"/>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43" name="Freeform 18">
                <a:extLst>
                  <a:ext uri="{FF2B5EF4-FFF2-40B4-BE49-F238E27FC236}">
                    <a16:creationId xmlns:a16="http://schemas.microsoft.com/office/drawing/2014/main" id="{0729A277-C157-4CDE-AB35-79AEA895D62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9">
                <a:extLst>
                  <a:ext uri="{FF2B5EF4-FFF2-40B4-BE49-F238E27FC236}">
                    <a16:creationId xmlns:a16="http://schemas.microsoft.com/office/drawing/2014/main" id="{4570ECAC-6998-440B-A0AF-3B4FD2D2663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Group 33">
              <a:extLst>
                <a:ext uri="{FF2B5EF4-FFF2-40B4-BE49-F238E27FC236}">
                  <a16:creationId xmlns:a16="http://schemas.microsoft.com/office/drawing/2014/main" id="{BA4673FE-67FB-44C3-B947-EAFC5A074079}"/>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41" name="Freeform 21">
                <a:extLst>
                  <a:ext uri="{FF2B5EF4-FFF2-40B4-BE49-F238E27FC236}">
                    <a16:creationId xmlns:a16="http://schemas.microsoft.com/office/drawing/2014/main" id="{C89734AB-754E-487F-8F26-66531529906F}"/>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Rectangle 22">
                <a:extLst>
                  <a:ext uri="{FF2B5EF4-FFF2-40B4-BE49-F238E27FC236}">
                    <a16:creationId xmlns:a16="http://schemas.microsoft.com/office/drawing/2014/main" id="{DE4C46FB-6130-4BA1-A012-21EA2F77E17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Group 34">
              <a:extLst>
                <a:ext uri="{FF2B5EF4-FFF2-40B4-BE49-F238E27FC236}">
                  <a16:creationId xmlns:a16="http://schemas.microsoft.com/office/drawing/2014/main" id="{6C55CF94-609E-46D9-8671-FB61DC312F48}"/>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39" name="Freeform 24">
                <a:extLst>
                  <a:ext uri="{FF2B5EF4-FFF2-40B4-BE49-F238E27FC236}">
                    <a16:creationId xmlns:a16="http://schemas.microsoft.com/office/drawing/2014/main" id="{22E8AFE3-AFB3-4B3D-A743-59B1C4875B2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Rectangle 22">
                <a:extLst>
                  <a:ext uri="{FF2B5EF4-FFF2-40B4-BE49-F238E27FC236}">
                    <a16:creationId xmlns:a16="http://schemas.microsoft.com/office/drawing/2014/main" id="{5B0811FE-4805-4A5A-AD04-4503AB50EBB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6" name="Group 35">
              <a:extLst>
                <a:ext uri="{FF2B5EF4-FFF2-40B4-BE49-F238E27FC236}">
                  <a16:creationId xmlns:a16="http://schemas.microsoft.com/office/drawing/2014/main" id="{734E0143-7A24-458C-8DE3-31D4E06A5A7B}"/>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37" name="Freeform 27">
                <a:extLst>
                  <a:ext uri="{FF2B5EF4-FFF2-40B4-BE49-F238E27FC236}">
                    <a16:creationId xmlns:a16="http://schemas.microsoft.com/office/drawing/2014/main" id="{738508CA-62D3-4692-A200-946D4D7BC72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Freeform 28">
                <a:extLst>
                  <a:ext uri="{FF2B5EF4-FFF2-40B4-BE49-F238E27FC236}">
                    <a16:creationId xmlns:a16="http://schemas.microsoft.com/office/drawing/2014/main" id="{04ABB0DD-5650-4FF8-A533-5B6E9B90706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73" name="Trapezoid 24">
            <a:extLst>
              <a:ext uri="{FF2B5EF4-FFF2-40B4-BE49-F238E27FC236}">
                <a16:creationId xmlns:a16="http://schemas.microsoft.com/office/drawing/2014/main"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id="{7A53E0E9-E754-4A2A-8AC6-60E1EBD722C2}"/>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id="{2873BB4A-2BC0-4838-933B-88BDAD00D332}"/>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94" name="Text Placeholder 93">
            <a:extLst>
              <a:ext uri="{FF2B5EF4-FFF2-40B4-BE49-F238E27FC236}">
                <a16:creationId xmlns:a16="http://schemas.microsoft.com/office/drawing/2014/main" id="{42B914B6-8267-471E-9E56-DD7F4CC1F296}"/>
              </a:ext>
            </a:extLst>
          </p:cNvPr>
          <p:cNvSpPr>
            <a:spLocks noGrp="1"/>
          </p:cNvSpPr>
          <p:nvPr>
            <p:ph type="body" sz="quarter" idx="10"/>
          </p:nvPr>
        </p:nvSpPr>
        <p:spPr>
          <a:xfrm>
            <a:off x="400473" y="1011529"/>
            <a:ext cx="11573197" cy="724247"/>
          </a:xfrm>
        </p:spPr>
        <p:txBody>
          <a:bodyPr/>
          <a:lstStyle/>
          <a:p>
            <a:r>
              <a:rPr lang="en-GB" sz="3600" b="1" dirty="0"/>
              <a:t>MOTIVATION</a:t>
            </a:r>
          </a:p>
          <a:p>
            <a:br>
              <a:rPr lang="en-GB" sz="3600" dirty="0"/>
            </a:br>
            <a:endParaRPr lang="en-US" sz="3600" dirty="0"/>
          </a:p>
        </p:txBody>
      </p:sp>
      <p:grpSp>
        <p:nvGrpSpPr>
          <p:cNvPr id="92" name="Graphic 3">
            <a:extLst>
              <a:ext uri="{FF2B5EF4-FFF2-40B4-BE49-F238E27FC236}">
                <a16:creationId xmlns:a16="http://schemas.microsoft.com/office/drawing/2014/main" id="{178D6B85-C916-4CA7-B4A3-B6528BEBD1E3}"/>
              </a:ext>
            </a:extLst>
          </p:cNvPr>
          <p:cNvGrpSpPr/>
          <p:nvPr/>
        </p:nvGrpSpPr>
        <p:grpSpPr>
          <a:xfrm rot="294171">
            <a:off x="8608252" y="5744777"/>
            <a:ext cx="3319894" cy="1207409"/>
            <a:chOff x="0" y="1211951"/>
            <a:chExt cx="12192000" cy="4434097"/>
          </a:xfrm>
        </p:grpSpPr>
        <p:sp>
          <p:nvSpPr>
            <p:cNvPr id="93" name="Freeform: Shape 92">
              <a:extLst>
                <a:ext uri="{FF2B5EF4-FFF2-40B4-BE49-F238E27FC236}">
                  <a16:creationId xmlns:a16="http://schemas.microsoft.com/office/drawing/2014/main"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9B1DEA87-5A5F-4FFA-8934-9C26E8902D12}"/>
              </a:ext>
            </a:extLst>
          </p:cNvPr>
          <p:cNvGrpSpPr/>
          <p:nvPr/>
        </p:nvGrpSpPr>
        <p:grpSpPr>
          <a:xfrm flipH="1">
            <a:off x="3236773" y="332975"/>
            <a:ext cx="1183662" cy="1040677"/>
            <a:chOff x="3983887" y="4061275"/>
            <a:chExt cx="2122406" cy="1866023"/>
          </a:xfrm>
        </p:grpSpPr>
        <p:grpSp>
          <p:nvGrpSpPr>
            <p:cNvPr id="48" name="Group 47">
              <a:extLst>
                <a:ext uri="{FF2B5EF4-FFF2-40B4-BE49-F238E27FC236}">
                  <a16:creationId xmlns:a16="http://schemas.microsoft.com/office/drawing/2014/main" id="{7782A974-77A5-4765-BF6E-FFE22E7B5C69}"/>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1" name="Freeform 15">
                <a:extLst>
                  <a:ext uri="{FF2B5EF4-FFF2-40B4-BE49-F238E27FC236}">
                    <a16:creationId xmlns:a16="http://schemas.microsoft.com/office/drawing/2014/main" id="{9E81A0D9-3256-4ECD-BCB8-63635DE1C27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Rectangle 22">
                <a:extLst>
                  <a:ext uri="{FF2B5EF4-FFF2-40B4-BE49-F238E27FC236}">
                    <a16:creationId xmlns:a16="http://schemas.microsoft.com/office/drawing/2014/main" id="{169C667E-41BB-4D4C-B430-4DB878F4F2E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id="{E281F405-2EE9-40BC-95BD-D8D982D4C430}"/>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9" name="Freeform 18">
                <a:extLst>
                  <a:ext uri="{FF2B5EF4-FFF2-40B4-BE49-F238E27FC236}">
                    <a16:creationId xmlns:a16="http://schemas.microsoft.com/office/drawing/2014/main" id="{E730ABE9-6B4A-4770-9A61-36F22B8B0D6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Freeform 19">
                <a:extLst>
                  <a:ext uri="{FF2B5EF4-FFF2-40B4-BE49-F238E27FC236}">
                    <a16:creationId xmlns:a16="http://schemas.microsoft.com/office/drawing/2014/main" id="{A332EC7E-8242-416D-8522-3C9AD4C2D40D}"/>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0" name="Group 49">
              <a:extLst>
                <a:ext uri="{FF2B5EF4-FFF2-40B4-BE49-F238E27FC236}">
                  <a16:creationId xmlns:a16="http://schemas.microsoft.com/office/drawing/2014/main" id="{2B752409-3C27-4488-AD82-C7ED806590F8}"/>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7" name="Freeform 21">
                <a:extLst>
                  <a:ext uri="{FF2B5EF4-FFF2-40B4-BE49-F238E27FC236}">
                    <a16:creationId xmlns:a16="http://schemas.microsoft.com/office/drawing/2014/main" id="{6BC3A07B-F63D-47E8-8101-204CBC6D9DDD}"/>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id="{53FC7B13-8F9F-43F2-814D-9ADB346D520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50">
              <a:extLst>
                <a:ext uri="{FF2B5EF4-FFF2-40B4-BE49-F238E27FC236}">
                  <a16:creationId xmlns:a16="http://schemas.microsoft.com/office/drawing/2014/main" id="{31279CA7-84B3-40DB-A053-5C1E531FA5B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5" name="Freeform 24">
                <a:extLst>
                  <a:ext uri="{FF2B5EF4-FFF2-40B4-BE49-F238E27FC236}">
                    <a16:creationId xmlns:a16="http://schemas.microsoft.com/office/drawing/2014/main" id="{9DB16EC4-24F4-4589-A48C-48A293E9976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id="{42C56BDA-E2FE-4836-BFCA-6CADB1BF969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2" name="Group 51">
              <a:extLst>
                <a:ext uri="{FF2B5EF4-FFF2-40B4-BE49-F238E27FC236}">
                  <a16:creationId xmlns:a16="http://schemas.microsoft.com/office/drawing/2014/main" id="{A806BAE6-2B82-4A65-A0B3-98FC9E9941D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3" name="Freeform 27">
                <a:extLst>
                  <a:ext uri="{FF2B5EF4-FFF2-40B4-BE49-F238E27FC236}">
                    <a16:creationId xmlns:a16="http://schemas.microsoft.com/office/drawing/2014/main" id="{EEBF2CB3-984E-427D-B525-F685ED29344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Freeform 28">
                <a:extLst>
                  <a:ext uri="{FF2B5EF4-FFF2-40B4-BE49-F238E27FC236}">
                    <a16:creationId xmlns:a16="http://schemas.microsoft.com/office/drawing/2014/main" id="{2BAA341A-C14F-416E-9AC9-8B9F7362616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 name="TextBox 1">
            <a:extLst>
              <a:ext uri="{FF2B5EF4-FFF2-40B4-BE49-F238E27FC236}">
                <a16:creationId xmlns:a16="http://schemas.microsoft.com/office/drawing/2014/main" id="{4EFA10B7-36E0-8E4D-9721-0014229B57A6}"/>
              </a:ext>
            </a:extLst>
          </p:cNvPr>
          <p:cNvSpPr txBox="1"/>
          <p:nvPr/>
        </p:nvSpPr>
        <p:spPr>
          <a:xfrm>
            <a:off x="1562367" y="2324489"/>
            <a:ext cx="9067266" cy="3693319"/>
          </a:xfrm>
          <a:prstGeom prst="rect">
            <a:avLst/>
          </a:prstGeom>
          <a:noFill/>
        </p:spPr>
        <p:txBody>
          <a:bodyPr wrap="square" rtlCol="0">
            <a:spAutoFit/>
          </a:bodyPr>
          <a:lstStyle/>
          <a:p>
            <a:r>
              <a:rPr lang="en-US" dirty="0">
                <a:latin typeface="Aisha Arabic Smbd" panose="01000500000000020004" pitchFamily="2" charset="-78"/>
                <a:cs typeface="Aisha Arabic Smbd" panose="01000500000000020004" pitchFamily="2" charset="-78"/>
              </a:rPr>
              <a:t>1. Bangladesh is a densely populated country. The population here is increasing day by day. </a:t>
            </a:r>
          </a:p>
          <a:p>
            <a:endParaRPr lang="en-US" dirty="0">
              <a:latin typeface="Aisha Arabic Smbd" panose="01000500000000020004" pitchFamily="2" charset="-78"/>
              <a:cs typeface="Aisha Arabic Smbd" panose="01000500000000020004" pitchFamily="2" charset="-78"/>
            </a:endParaRPr>
          </a:p>
          <a:p>
            <a:r>
              <a:rPr lang="en-US" dirty="0">
                <a:latin typeface="Aisha Arabic Smbd" panose="01000500000000020004" pitchFamily="2" charset="-78"/>
                <a:cs typeface="Aisha Arabic Smbd" panose="01000500000000020004" pitchFamily="2" charset="-78"/>
              </a:rPr>
              <a:t>2. Due to this huge increase in population many arable lands are converted to buildings, complex etc. So, we are in a position of lack of farmable lands now.</a:t>
            </a:r>
          </a:p>
          <a:p>
            <a:endParaRPr lang="en-US" dirty="0">
              <a:latin typeface="Aisha Arabic Smbd" panose="01000500000000020004" pitchFamily="2" charset="-78"/>
              <a:cs typeface="Aisha Arabic Smbd" panose="01000500000000020004" pitchFamily="2" charset="-78"/>
            </a:endParaRPr>
          </a:p>
          <a:p>
            <a:r>
              <a:rPr lang="en-US" dirty="0">
                <a:latin typeface="Aisha Arabic Smbd" panose="01000500000000020004" pitchFamily="2" charset="-78"/>
                <a:cs typeface="Aisha Arabic Smbd" panose="01000500000000020004" pitchFamily="2" charset="-78"/>
              </a:rPr>
              <a:t>3. There are also many lands which are arable but farming hasn’t started there yet because of no detection. </a:t>
            </a:r>
          </a:p>
          <a:p>
            <a:endParaRPr lang="en-US" dirty="0">
              <a:latin typeface="Aisha Arabic Smbd" panose="01000500000000020004" pitchFamily="2" charset="-78"/>
              <a:cs typeface="Aisha Arabic Smbd" panose="01000500000000020004" pitchFamily="2" charset="-78"/>
            </a:endParaRPr>
          </a:p>
          <a:p>
            <a:r>
              <a:rPr lang="en-US" dirty="0">
                <a:latin typeface="Aisha Arabic Smbd" panose="01000500000000020004" pitchFamily="2" charset="-78"/>
                <a:cs typeface="Aisha Arabic Smbd" panose="01000500000000020004" pitchFamily="2" charset="-78"/>
              </a:rPr>
              <a:t>4. For this reason, the food production process is being hampered. We are not capable of feeding a huge population of 180 million with farming lands we have now.</a:t>
            </a:r>
          </a:p>
          <a:p>
            <a:endParaRPr lang="en-US" dirty="0">
              <a:latin typeface="Aisha Arabic Smbd" panose="01000500000000020004" pitchFamily="2" charset="-78"/>
              <a:cs typeface="Aisha Arabic Smbd" panose="01000500000000020004" pitchFamily="2" charset="-78"/>
            </a:endParaRPr>
          </a:p>
          <a:p>
            <a:r>
              <a:rPr lang="en-US" dirty="0">
                <a:latin typeface="Aisha Arabic Smbd" panose="01000500000000020004" pitchFamily="2" charset="-78"/>
                <a:cs typeface="Aisha Arabic Smbd" panose="01000500000000020004" pitchFamily="2" charset="-78"/>
              </a:rPr>
              <a:t>5. We must look for new farmable lands across the country</a:t>
            </a:r>
          </a:p>
        </p:txBody>
      </p:sp>
    </p:spTree>
    <p:extLst>
      <p:ext uri="{BB962C8B-B14F-4D97-AF65-F5344CB8AC3E}">
        <p14:creationId xmlns:p14="http://schemas.microsoft.com/office/powerpoint/2010/main" val="1279224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0D92AFF-BE26-7547-BC7A-AE9F51344AFF}"/>
              </a:ext>
            </a:extLst>
          </p:cNvPr>
          <p:cNvSpPr>
            <a:spLocks noGrp="1"/>
          </p:cNvSpPr>
          <p:nvPr>
            <p:ph type="body" sz="quarter" idx="10"/>
          </p:nvPr>
        </p:nvSpPr>
        <p:spPr/>
        <p:txBody>
          <a:bodyPr/>
          <a:lstStyle/>
          <a:p>
            <a:r>
              <a:rPr lang="en-BD" dirty="0"/>
              <a:t> </a:t>
            </a:r>
          </a:p>
        </p:txBody>
      </p:sp>
      <p:pic>
        <p:nvPicPr>
          <p:cNvPr id="29" name="Picture Placeholder 5">
            <a:extLst>
              <a:ext uri="{FF2B5EF4-FFF2-40B4-BE49-F238E27FC236}">
                <a16:creationId xmlns:a16="http://schemas.microsoft.com/office/drawing/2014/main" id="{0B40CE56-E440-2B44-B291-F99E4772D781}"/>
              </a:ext>
            </a:extLst>
          </p:cNvPr>
          <p:cNvPicPr>
            <a:picLocks noChangeAspect="1"/>
          </p:cNvPicPr>
          <p:nvPr/>
        </p:nvPicPr>
        <p:blipFill>
          <a:blip r:embed="rId2">
            <a:extLst>
              <a:ext uri="{28A0092B-C50C-407E-A947-70E740481C1C}">
                <a14:useLocalDpi xmlns:a14="http://schemas.microsoft.com/office/drawing/2010/main" val="0"/>
              </a:ext>
            </a:extLst>
          </a:blip>
          <a:srcRect l="9798" r="9798"/>
          <a:stretch>
            <a:fillRect/>
          </a:stretch>
        </p:blipFill>
        <p:spPr>
          <a:xfrm>
            <a:off x="1" y="0"/>
            <a:ext cx="18288000" cy="10148047"/>
          </a:xfrm>
          <a:prstGeom prst="rect">
            <a:avLst/>
          </a:prstGeom>
        </p:spPr>
      </p:pic>
    </p:spTree>
    <p:extLst>
      <p:ext uri="{BB962C8B-B14F-4D97-AF65-F5344CB8AC3E}">
        <p14:creationId xmlns:p14="http://schemas.microsoft.com/office/powerpoint/2010/main" val="342313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E06874-5BF4-42C0-9585-4D92B033E71B}"/>
              </a:ext>
            </a:extLst>
          </p:cNvPr>
          <p:cNvGrpSpPr/>
          <p:nvPr/>
        </p:nvGrpSpPr>
        <p:grpSpPr>
          <a:xfrm>
            <a:off x="218330" y="35711"/>
            <a:ext cx="1610470" cy="1700065"/>
            <a:chOff x="4574848" y="1897856"/>
            <a:chExt cx="3028217" cy="3026664"/>
          </a:xfrm>
        </p:grpSpPr>
        <p:sp>
          <p:nvSpPr>
            <p:cNvPr id="4" name="Freeform: Shape 3">
              <a:extLst>
                <a:ext uri="{FF2B5EF4-FFF2-40B4-BE49-F238E27FC236}">
                  <a16:creationId xmlns:a16="http://schemas.microsoft.com/office/drawing/2014/main" id="{6D67BF62-A8A4-4841-BFB0-AF9D616162BD}"/>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 name="Freeform: Shape 4">
              <a:extLst>
                <a:ext uri="{FF2B5EF4-FFF2-40B4-BE49-F238E27FC236}">
                  <a16:creationId xmlns:a16="http://schemas.microsoft.com/office/drawing/2014/main" id="{184C2095-99E3-4871-ADB7-E32129C7C2D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A7AA5E64-02E2-4AA1-B902-9E988F77BC13}"/>
              </a:ext>
            </a:extLst>
          </p:cNvPr>
          <p:cNvGrpSpPr/>
          <p:nvPr/>
        </p:nvGrpSpPr>
        <p:grpSpPr>
          <a:xfrm>
            <a:off x="7786085" y="261336"/>
            <a:ext cx="1183662" cy="1040677"/>
            <a:chOff x="3983887" y="4061275"/>
            <a:chExt cx="2122406" cy="1866023"/>
          </a:xfrm>
        </p:grpSpPr>
        <p:grpSp>
          <p:nvGrpSpPr>
            <p:cNvPr id="32" name="Group 31">
              <a:extLst>
                <a:ext uri="{FF2B5EF4-FFF2-40B4-BE49-F238E27FC236}">
                  <a16:creationId xmlns:a16="http://schemas.microsoft.com/office/drawing/2014/main" id="{E1DCE355-5649-42D3-BFF3-D0F1E088744C}"/>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45" name="Freeform 15">
                <a:extLst>
                  <a:ext uri="{FF2B5EF4-FFF2-40B4-BE49-F238E27FC236}">
                    <a16:creationId xmlns:a16="http://schemas.microsoft.com/office/drawing/2014/main" id="{1BEDB18F-DDF7-4B9A-8445-979C9B5F9A12}"/>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Rectangle 22">
                <a:extLst>
                  <a:ext uri="{FF2B5EF4-FFF2-40B4-BE49-F238E27FC236}">
                    <a16:creationId xmlns:a16="http://schemas.microsoft.com/office/drawing/2014/main" id="{E8AF515F-0B06-4EB6-A018-9552EC766A8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 name="Group 32">
              <a:extLst>
                <a:ext uri="{FF2B5EF4-FFF2-40B4-BE49-F238E27FC236}">
                  <a16:creationId xmlns:a16="http://schemas.microsoft.com/office/drawing/2014/main" id="{96BB20D4-E943-4DC8-93A3-2A63630AD0E8}"/>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43" name="Freeform 18">
                <a:extLst>
                  <a:ext uri="{FF2B5EF4-FFF2-40B4-BE49-F238E27FC236}">
                    <a16:creationId xmlns:a16="http://schemas.microsoft.com/office/drawing/2014/main" id="{0729A277-C157-4CDE-AB35-79AEA895D62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9">
                <a:extLst>
                  <a:ext uri="{FF2B5EF4-FFF2-40B4-BE49-F238E27FC236}">
                    <a16:creationId xmlns:a16="http://schemas.microsoft.com/office/drawing/2014/main" id="{4570ECAC-6998-440B-A0AF-3B4FD2D2663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Group 33">
              <a:extLst>
                <a:ext uri="{FF2B5EF4-FFF2-40B4-BE49-F238E27FC236}">
                  <a16:creationId xmlns:a16="http://schemas.microsoft.com/office/drawing/2014/main" id="{BA4673FE-67FB-44C3-B947-EAFC5A074079}"/>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41" name="Freeform 21">
                <a:extLst>
                  <a:ext uri="{FF2B5EF4-FFF2-40B4-BE49-F238E27FC236}">
                    <a16:creationId xmlns:a16="http://schemas.microsoft.com/office/drawing/2014/main" id="{C89734AB-754E-487F-8F26-66531529906F}"/>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Rectangle 22">
                <a:extLst>
                  <a:ext uri="{FF2B5EF4-FFF2-40B4-BE49-F238E27FC236}">
                    <a16:creationId xmlns:a16="http://schemas.microsoft.com/office/drawing/2014/main" id="{DE4C46FB-6130-4BA1-A012-21EA2F77E17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Group 34">
              <a:extLst>
                <a:ext uri="{FF2B5EF4-FFF2-40B4-BE49-F238E27FC236}">
                  <a16:creationId xmlns:a16="http://schemas.microsoft.com/office/drawing/2014/main" id="{6C55CF94-609E-46D9-8671-FB61DC312F48}"/>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39" name="Freeform 24">
                <a:extLst>
                  <a:ext uri="{FF2B5EF4-FFF2-40B4-BE49-F238E27FC236}">
                    <a16:creationId xmlns:a16="http://schemas.microsoft.com/office/drawing/2014/main" id="{22E8AFE3-AFB3-4B3D-A743-59B1C4875B2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Rectangle 22">
                <a:extLst>
                  <a:ext uri="{FF2B5EF4-FFF2-40B4-BE49-F238E27FC236}">
                    <a16:creationId xmlns:a16="http://schemas.microsoft.com/office/drawing/2014/main" id="{5B0811FE-4805-4A5A-AD04-4503AB50EBB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6" name="Group 35">
              <a:extLst>
                <a:ext uri="{FF2B5EF4-FFF2-40B4-BE49-F238E27FC236}">
                  <a16:creationId xmlns:a16="http://schemas.microsoft.com/office/drawing/2014/main" id="{734E0143-7A24-458C-8DE3-31D4E06A5A7B}"/>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37" name="Freeform 27">
                <a:extLst>
                  <a:ext uri="{FF2B5EF4-FFF2-40B4-BE49-F238E27FC236}">
                    <a16:creationId xmlns:a16="http://schemas.microsoft.com/office/drawing/2014/main" id="{738508CA-62D3-4692-A200-946D4D7BC72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Freeform 28">
                <a:extLst>
                  <a:ext uri="{FF2B5EF4-FFF2-40B4-BE49-F238E27FC236}">
                    <a16:creationId xmlns:a16="http://schemas.microsoft.com/office/drawing/2014/main" id="{04ABB0DD-5650-4FF8-A533-5B6E9B90706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73" name="Trapezoid 24">
            <a:extLst>
              <a:ext uri="{FF2B5EF4-FFF2-40B4-BE49-F238E27FC236}">
                <a16:creationId xmlns:a16="http://schemas.microsoft.com/office/drawing/2014/main"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id="{7A53E0E9-E754-4A2A-8AC6-60E1EBD722C2}"/>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id="{2873BB4A-2BC0-4838-933B-88BDAD00D332}"/>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94" name="Text Placeholder 93">
            <a:extLst>
              <a:ext uri="{FF2B5EF4-FFF2-40B4-BE49-F238E27FC236}">
                <a16:creationId xmlns:a16="http://schemas.microsoft.com/office/drawing/2014/main" id="{42B914B6-8267-471E-9E56-DD7F4CC1F296}"/>
              </a:ext>
            </a:extLst>
          </p:cNvPr>
          <p:cNvSpPr>
            <a:spLocks noGrp="1"/>
          </p:cNvSpPr>
          <p:nvPr>
            <p:ph type="body" sz="quarter" idx="10"/>
          </p:nvPr>
        </p:nvSpPr>
        <p:spPr>
          <a:xfrm>
            <a:off x="400473" y="1011529"/>
            <a:ext cx="11573197" cy="724247"/>
          </a:xfrm>
        </p:spPr>
        <p:txBody>
          <a:bodyPr/>
          <a:lstStyle/>
          <a:p>
            <a:r>
              <a:rPr lang="en-GB" sz="3600" b="1" dirty="0"/>
              <a:t>MOTIVATION</a:t>
            </a:r>
          </a:p>
          <a:p>
            <a:br>
              <a:rPr lang="en-GB" sz="3600" dirty="0"/>
            </a:br>
            <a:endParaRPr lang="en-US" sz="3600" dirty="0"/>
          </a:p>
        </p:txBody>
      </p:sp>
      <p:grpSp>
        <p:nvGrpSpPr>
          <p:cNvPr id="92" name="Graphic 3">
            <a:extLst>
              <a:ext uri="{FF2B5EF4-FFF2-40B4-BE49-F238E27FC236}">
                <a16:creationId xmlns:a16="http://schemas.microsoft.com/office/drawing/2014/main" id="{178D6B85-C916-4CA7-B4A3-B6528BEBD1E3}"/>
              </a:ext>
            </a:extLst>
          </p:cNvPr>
          <p:cNvGrpSpPr/>
          <p:nvPr/>
        </p:nvGrpSpPr>
        <p:grpSpPr>
          <a:xfrm rot="294171">
            <a:off x="8608252" y="5744777"/>
            <a:ext cx="3319894" cy="1207409"/>
            <a:chOff x="0" y="1211951"/>
            <a:chExt cx="12192000" cy="4434097"/>
          </a:xfrm>
        </p:grpSpPr>
        <p:sp>
          <p:nvSpPr>
            <p:cNvPr id="93" name="Freeform: Shape 92">
              <a:extLst>
                <a:ext uri="{FF2B5EF4-FFF2-40B4-BE49-F238E27FC236}">
                  <a16:creationId xmlns:a16="http://schemas.microsoft.com/office/drawing/2014/main"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9B1DEA87-5A5F-4FFA-8934-9C26E8902D12}"/>
              </a:ext>
            </a:extLst>
          </p:cNvPr>
          <p:cNvGrpSpPr/>
          <p:nvPr/>
        </p:nvGrpSpPr>
        <p:grpSpPr>
          <a:xfrm flipH="1">
            <a:off x="3236773" y="332975"/>
            <a:ext cx="1183662" cy="1040677"/>
            <a:chOff x="3983887" y="4061275"/>
            <a:chExt cx="2122406" cy="1866023"/>
          </a:xfrm>
        </p:grpSpPr>
        <p:grpSp>
          <p:nvGrpSpPr>
            <p:cNvPr id="48" name="Group 47">
              <a:extLst>
                <a:ext uri="{FF2B5EF4-FFF2-40B4-BE49-F238E27FC236}">
                  <a16:creationId xmlns:a16="http://schemas.microsoft.com/office/drawing/2014/main" id="{7782A974-77A5-4765-BF6E-FFE22E7B5C69}"/>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1" name="Freeform 15">
                <a:extLst>
                  <a:ext uri="{FF2B5EF4-FFF2-40B4-BE49-F238E27FC236}">
                    <a16:creationId xmlns:a16="http://schemas.microsoft.com/office/drawing/2014/main" id="{9E81A0D9-3256-4ECD-BCB8-63635DE1C27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Rectangle 22">
                <a:extLst>
                  <a:ext uri="{FF2B5EF4-FFF2-40B4-BE49-F238E27FC236}">
                    <a16:creationId xmlns:a16="http://schemas.microsoft.com/office/drawing/2014/main" id="{169C667E-41BB-4D4C-B430-4DB878F4F2E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id="{E281F405-2EE9-40BC-95BD-D8D982D4C430}"/>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9" name="Freeform 18">
                <a:extLst>
                  <a:ext uri="{FF2B5EF4-FFF2-40B4-BE49-F238E27FC236}">
                    <a16:creationId xmlns:a16="http://schemas.microsoft.com/office/drawing/2014/main" id="{E730ABE9-6B4A-4770-9A61-36F22B8B0D6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Freeform 19">
                <a:extLst>
                  <a:ext uri="{FF2B5EF4-FFF2-40B4-BE49-F238E27FC236}">
                    <a16:creationId xmlns:a16="http://schemas.microsoft.com/office/drawing/2014/main" id="{A332EC7E-8242-416D-8522-3C9AD4C2D40D}"/>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0" name="Group 49">
              <a:extLst>
                <a:ext uri="{FF2B5EF4-FFF2-40B4-BE49-F238E27FC236}">
                  <a16:creationId xmlns:a16="http://schemas.microsoft.com/office/drawing/2014/main" id="{2B752409-3C27-4488-AD82-C7ED806590F8}"/>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7" name="Freeform 21">
                <a:extLst>
                  <a:ext uri="{FF2B5EF4-FFF2-40B4-BE49-F238E27FC236}">
                    <a16:creationId xmlns:a16="http://schemas.microsoft.com/office/drawing/2014/main" id="{6BC3A07B-F63D-47E8-8101-204CBC6D9DDD}"/>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id="{53FC7B13-8F9F-43F2-814D-9ADB346D520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50">
              <a:extLst>
                <a:ext uri="{FF2B5EF4-FFF2-40B4-BE49-F238E27FC236}">
                  <a16:creationId xmlns:a16="http://schemas.microsoft.com/office/drawing/2014/main" id="{31279CA7-84B3-40DB-A053-5C1E531FA5B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5" name="Freeform 24">
                <a:extLst>
                  <a:ext uri="{FF2B5EF4-FFF2-40B4-BE49-F238E27FC236}">
                    <a16:creationId xmlns:a16="http://schemas.microsoft.com/office/drawing/2014/main" id="{9DB16EC4-24F4-4589-A48C-48A293E9976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id="{42C56BDA-E2FE-4836-BFCA-6CADB1BF969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2" name="Group 51">
              <a:extLst>
                <a:ext uri="{FF2B5EF4-FFF2-40B4-BE49-F238E27FC236}">
                  <a16:creationId xmlns:a16="http://schemas.microsoft.com/office/drawing/2014/main" id="{A806BAE6-2B82-4A65-A0B3-98FC9E9941D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3" name="Freeform 27">
                <a:extLst>
                  <a:ext uri="{FF2B5EF4-FFF2-40B4-BE49-F238E27FC236}">
                    <a16:creationId xmlns:a16="http://schemas.microsoft.com/office/drawing/2014/main" id="{EEBF2CB3-984E-427D-B525-F685ED29344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Freeform 28">
                <a:extLst>
                  <a:ext uri="{FF2B5EF4-FFF2-40B4-BE49-F238E27FC236}">
                    <a16:creationId xmlns:a16="http://schemas.microsoft.com/office/drawing/2014/main" id="{2BAA341A-C14F-416E-9AC9-8B9F7362616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 name="TextBox 1">
            <a:extLst>
              <a:ext uri="{FF2B5EF4-FFF2-40B4-BE49-F238E27FC236}">
                <a16:creationId xmlns:a16="http://schemas.microsoft.com/office/drawing/2014/main" id="{4EFA10B7-36E0-8E4D-9721-0014229B57A6}"/>
              </a:ext>
            </a:extLst>
          </p:cNvPr>
          <p:cNvSpPr txBox="1"/>
          <p:nvPr/>
        </p:nvSpPr>
        <p:spPr>
          <a:xfrm>
            <a:off x="1562367" y="2324489"/>
            <a:ext cx="9067266" cy="3046988"/>
          </a:xfrm>
          <a:prstGeom prst="rect">
            <a:avLst/>
          </a:prstGeom>
          <a:noFill/>
        </p:spPr>
        <p:txBody>
          <a:bodyPr wrap="square" rtlCol="0">
            <a:spAutoFit/>
          </a:bodyPr>
          <a:lstStyle/>
          <a:p>
            <a:r>
              <a:rPr lang="x-none" sz="2400">
                <a:latin typeface="Aisha Arabic Smbd" panose="01000500000000020004" pitchFamily="2" charset="-78"/>
                <a:cs typeface="Aisha Arabic Smbd" panose="01000500000000020004" pitchFamily="2" charset="-78"/>
              </a:rPr>
              <a:t>Why Deep learning for Agriculture ? </a:t>
            </a:r>
            <a:br>
              <a:rPr lang="x-none" sz="3600"/>
            </a:br>
            <a:endParaRPr lang="x-none" sz="1200"/>
          </a:p>
          <a:p>
            <a:r>
              <a:rPr lang="en-GB" sz="1200" i="1" dirty="0">
                <a:latin typeface="Aisha Arabic Smbd" panose="01000500000000020004" pitchFamily="2" charset="-78"/>
                <a:cs typeface="Aisha Arabic Smbd" panose="01000500000000020004" pitchFamily="2" charset="-78"/>
              </a:rPr>
              <a:t>If computer has vision , so why not use of it</a:t>
            </a:r>
            <a:endParaRPr lang="x-none" sz="1200" i="1">
              <a:latin typeface="Aisha Arabic Smbd" panose="01000500000000020004" pitchFamily="2" charset="-78"/>
              <a:cs typeface="Aisha Arabic Smbd" panose="01000500000000020004" pitchFamily="2" charset="-78"/>
            </a:endParaRPr>
          </a:p>
          <a:p>
            <a:br>
              <a:rPr lang="x-none" sz="3600"/>
            </a:br>
            <a:r>
              <a:rPr lang="x-none">
                <a:latin typeface="Aisha Arabic Smbd" panose="01000500000000020004" pitchFamily="2" charset="-78"/>
                <a:cs typeface="Aisha Arabic Smbd" panose="01000500000000020004" pitchFamily="2" charset="-78"/>
              </a:rPr>
              <a:t>1.Easy to Detect </a:t>
            </a:r>
          </a:p>
          <a:p>
            <a:r>
              <a:rPr lang="x-none">
                <a:latin typeface="Aisha Arabic Smbd" panose="01000500000000020004" pitchFamily="2" charset="-78"/>
                <a:cs typeface="Aisha Arabic Smbd" panose="01000500000000020004" pitchFamily="2" charset="-78"/>
              </a:rPr>
              <a:t>2.Short Time </a:t>
            </a:r>
          </a:p>
          <a:p>
            <a:r>
              <a:rPr lang="x-none">
                <a:latin typeface="Aisha Arabic Smbd" panose="01000500000000020004" pitchFamily="2" charset="-78"/>
                <a:cs typeface="Aisha Arabic Smbd" panose="01000500000000020004" pitchFamily="2" charset="-78"/>
              </a:rPr>
              <a:t>3.Less Costly </a:t>
            </a:r>
            <a:br>
              <a:rPr lang="x-none">
                <a:latin typeface="Aisha Arabic Smbd" panose="01000500000000020004" pitchFamily="2" charset="-78"/>
                <a:cs typeface="Aisha Arabic Smbd" panose="01000500000000020004" pitchFamily="2" charset="-78"/>
              </a:rPr>
            </a:br>
            <a:r>
              <a:rPr lang="x-none">
                <a:latin typeface="Aisha Arabic Smbd" panose="01000500000000020004" pitchFamily="2" charset="-78"/>
                <a:cs typeface="Aisha Arabic Smbd" panose="01000500000000020004" pitchFamily="2" charset="-78"/>
              </a:rPr>
              <a:t>4.Easy to Manage</a:t>
            </a:r>
            <a:br>
              <a:rPr lang="x-none">
                <a:latin typeface="Aisha Arabic Smbd" panose="01000500000000020004" pitchFamily="2" charset="-78"/>
                <a:cs typeface="Aisha Arabic Smbd" panose="01000500000000020004" pitchFamily="2" charset="-78"/>
              </a:rPr>
            </a:br>
            <a:r>
              <a:rPr lang="x-none">
                <a:latin typeface="Aisha Arabic Smbd" panose="01000500000000020004" pitchFamily="2" charset="-78"/>
                <a:cs typeface="Aisha Arabic Smbd" panose="01000500000000020004" pitchFamily="2" charset="-78"/>
              </a:rPr>
              <a:t>5.Better Accuracy </a:t>
            </a:r>
            <a:br>
              <a:rPr lang="x-none"/>
            </a:br>
            <a:endParaRPr lang="x-none" dirty="0"/>
          </a:p>
        </p:txBody>
      </p:sp>
      <p:pic>
        <p:nvPicPr>
          <p:cNvPr id="63" name="Picture 62">
            <a:extLst>
              <a:ext uri="{FF2B5EF4-FFF2-40B4-BE49-F238E27FC236}">
                <a16:creationId xmlns:a16="http://schemas.microsoft.com/office/drawing/2014/main" id="{FB51513A-1CDB-0340-A538-682C30913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194" y="2115672"/>
            <a:ext cx="4798891" cy="5962736"/>
          </a:xfrm>
          <a:prstGeom prst="rect">
            <a:avLst/>
          </a:prstGeom>
        </p:spPr>
      </p:pic>
      <p:pic>
        <p:nvPicPr>
          <p:cNvPr id="64" name="Picture 63">
            <a:extLst>
              <a:ext uri="{FF2B5EF4-FFF2-40B4-BE49-F238E27FC236}">
                <a16:creationId xmlns:a16="http://schemas.microsoft.com/office/drawing/2014/main" id="{3E662DBC-7CE7-A84C-9872-B9406B18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4531" y="2733380"/>
            <a:ext cx="2452258" cy="3046988"/>
          </a:xfrm>
          <a:prstGeom prst="rect">
            <a:avLst/>
          </a:prstGeom>
        </p:spPr>
      </p:pic>
    </p:spTree>
    <p:extLst>
      <p:ext uri="{BB962C8B-B14F-4D97-AF65-F5344CB8AC3E}">
        <p14:creationId xmlns:p14="http://schemas.microsoft.com/office/powerpoint/2010/main" val="73045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E06874-5BF4-42C0-9585-4D92B033E71B}"/>
              </a:ext>
            </a:extLst>
          </p:cNvPr>
          <p:cNvGrpSpPr/>
          <p:nvPr/>
        </p:nvGrpSpPr>
        <p:grpSpPr>
          <a:xfrm>
            <a:off x="218330" y="35711"/>
            <a:ext cx="1610470" cy="1700065"/>
            <a:chOff x="4574848" y="1897856"/>
            <a:chExt cx="3028217" cy="3026664"/>
          </a:xfrm>
        </p:grpSpPr>
        <p:sp>
          <p:nvSpPr>
            <p:cNvPr id="4" name="Freeform: Shape 3">
              <a:extLst>
                <a:ext uri="{FF2B5EF4-FFF2-40B4-BE49-F238E27FC236}">
                  <a16:creationId xmlns:a16="http://schemas.microsoft.com/office/drawing/2014/main" id="{6D67BF62-A8A4-4841-BFB0-AF9D616162BD}"/>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 name="Freeform: Shape 4">
              <a:extLst>
                <a:ext uri="{FF2B5EF4-FFF2-40B4-BE49-F238E27FC236}">
                  <a16:creationId xmlns:a16="http://schemas.microsoft.com/office/drawing/2014/main" id="{184C2095-99E3-4871-ADB7-E32129C7C2D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31" name="Group 30">
            <a:extLst>
              <a:ext uri="{FF2B5EF4-FFF2-40B4-BE49-F238E27FC236}">
                <a16:creationId xmlns:a16="http://schemas.microsoft.com/office/drawing/2014/main" id="{A7AA5E64-02E2-4AA1-B902-9E988F77BC13}"/>
              </a:ext>
            </a:extLst>
          </p:cNvPr>
          <p:cNvGrpSpPr/>
          <p:nvPr/>
        </p:nvGrpSpPr>
        <p:grpSpPr>
          <a:xfrm>
            <a:off x="7786085" y="261336"/>
            <a:ext cx="1183662" cy="1040677"/>
            <a:chOff x="3983887" y="4061275"/>
            <a:chExt cx="2122406" cy="1866023"/>
          </a:xfrm>
        </p:grpSpPr>
        <p:grpSp>
          <p:nvGrpSpPr>
            <p:cNvPr id="32" name="Group 31">
              <a:extLst>
                <a:ext uri="{FF2B5EF4-FFF2-40B4-BE49-F238E27FC236}">
                  <a16:creationId xmlns:a16="http://schemas.microsoft.com/office/drawing/2014/main" id="{E1DCE355-5649-42D3-BFF3-D0F1E088744C}"/>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45" name="Freeform 15">
                <a:extLst>
                  <a:ext uri="{FF2B5EF4-FFF2-40B4-BE49-F238E27FC236}">
                    <a16:creationId xmlns:a16="http://schemas.microsoft.com/office/drawing/2014/main" id="{1BEDB18F-DDF7-4B9A-8445-979C9B5F9A12}"/>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Rectangle 22">
                <a:extLst>
                  <a:ext uri="{FF2B5EF4-FFF2-40B4-BE49-F238E27FC236}">
                    <a16:creationId xmlns:a16="http://schemas.microsoft.com/office/drawing/2014/main" id="{E8AF515F-0B06-4EB6-A018-9552EC766A8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 name="Group 32">
              <a:extLst>
                <a:ext uri="{FF2B5EF4-FFF2-40B4-BE49-F238E27FC236}">
                  <a16:creationId xmlns:a16="http://schemas.microsoft.com/office/drawing/2014/main" id="{96BB20D4-E943-4DC8-93A3-2A63630AD0E8}"/>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43" name="Freeform 18">
                <a:extLst>
                  <a:ext uri="{FF2B5EF4-FFF2-40B4-BE49-F238E27FC236}">
                    <a16:creationId xmlns:a16="http://schemas.microsoft.com/office/drawing/2014/main" id="{0729A277-C157-4CDE-AB35-79AEA895D62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9">
                <a:extLst>
                  <a:ext uri="{FF2B5EF4-FFF2-40B4-BE49-F238E27FC236}">
                    <a16:creationId xmlns:a16="http://schemas.microsoft.com/office/drawing/2014/main" id="{4570ECAC-6998-440B-A0AF-3B4FD2D2663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Group 33">
              <a:extLst>
                <a:ext uri="{FF2B5EF4-FFF2-40B4-BE49-F238E27FC236}">
                  <a16:creationId xmlns:a16="http://schemas.microsoft.com/office/drawing/2014/main" id="{BA4673FE-67FB-44C3-B947-EAFC5A074079}"/>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41" name="Freeform 21">
                <a:extLst>
                  <a:ext uri="{FF2B5EF4-FFF2-40B4-BE49-F238E27FC236}">
                    <a16:creationId xmlns:a16="http://schemas.microsoft.com/office/drawing/2014/main" id="{C89734AB-754E-487F-8F26-66531529906F}"/>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Rectangle 22">
                <a:extLst>
                  <a:ext uri="{FF2B5EF4-FFF2-40B4-BE49-F238E27FC236}">
                    <a16:creationId xmlns:a16="http://schemas.microsoft.com/office/drawing/2014/main" id="{DE4C46FB-6130-4BA1-A012-21EA2F77E17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Group 34">
              <a:extLst>
                <a:ext uri="{FF2B5EF4-FFF2-40B4-BE49-F238E27FC236}">
                  <a16:creationId xmlns:a16="http://schemas.microsoft.com/office/drawing/2014/main" id="{6C55CF94-609E-46D9-8671-FB61DC312F48}"/>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39" name="Freeform 24">
                <a:extLst>
                  <a:ext uri="{FF2B5EF4-FFF2-40B4-BE49-F238E27FC236}">
                    <a16:creationId xmlns:a16="http://schemas.microsoft.com/office/drawing/2014/main" id="{22E8AFE3-AFB3-4B3D-A743-59B1C4875B2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Rectangle 22">
                <a:extLst>
                  <a:ext uri="{FF2B5EF4-FFF2-40B4-BE49-F238E27FC236}">
                    <a16:creationId xmlns:a16="http://schemas.microsoft.com/office/drawing/2014/main" id="{5B0811FE-4805-4A5A-AD04-4503AB50EBB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6" name="Group 35">
              <a:extLst>
                <a:ext uri="{FF2B5EF4-FFF2-40B4-BE49-F238E27FC236}">
                  <a16:creationId xmlns:a16="http://schemas.microsoft.com/office/drawing/2014/main" id="{734E0143-7A24-458C-8DE3-31D4E06A5A7B}"/>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37" name="Freeform 27">
                <a:extLst>
                  <a:ext uri="{FF2B5EF4-FFF2-40B4-BE49-F238E27FC236}">
                    <a16:creationId xmlns:a16="http://schemas.microsoft.com/office/drawing/2014/main" id="{738508CA-62D3-4692-A200-946D4D7BC72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Freeform 28">
                <a:extLst>
                  <a:ext uri="{FF2B5EF4-FFF2-40B4-BE49-F238E27FC236}">
                    <a16:creationId xmlns:a16="http://schemas.microsoft.com/office/drawing/2014/main" id="{04ABB0DD-5650-4FF8-A533-5B6E9B90706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73" name="Trapezoid 24">
            <a:extLst>
              <a:ext uri="{FF2B5EF4-FFF2-40B4-BE49-F238E27FC236}">
                <a16:creationId xmlns:a16="http://schemas.microsoft.com/office/drawing/2014/main"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id="{7A53E0E9-E754-4A2A-8AC6-60E1EBD722C2}"/>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id="{2873BB4A-2BC0-4838-933B-88BDAD00D332}"/>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94" name="Text Placeholder 93">
            <a:extLst>
              <a:ext uri="{FF2B5EF4-FFF2-40B4-BE49-F238E27FC236}">
                <a16:creationId xmlns:a16="http://schemas.microsoft.com/office/drawing/2014/main" id="{42B914B6-8267-471E-9E56-DD7F4CC1F296}"/>
              </a:ext>
            </a:extLst>
          </p:cNvPr>
          <p:cNvSpPr>
            <a:spLocks noGrp="1"/>
          </p:cNvSpPr>
          <p:nvPr>
            <p:ph type="body" sz="quarter" idx="10"/>
          </p:nvPr>
        </p:nvSpPr>
        <p:spPr>
          <a:xfrm>
            <a:off x="400473" y="1011529"/>
            <a:ext cx="11573197" cy="724247"/>
          </a:xfrm>
        </p:spPr>
        <p:txBody>
          <a:bodyPr/>
          <a:lstStyle/>
          <a:p>
            <a:r>
              <a:rPr lang="en-GB" sz="3600" b="1" dirty="0"/>
              <a:t>What is Yolov4?</a:t>
            </a:r>
          </a:p>
          <a:p>
            <a:br>
              <a:rPr lang="en-GB" sz="3600" dirty="0"/>
            </a:br>
            <a:endParaRPr lang="en-US" sz="3600" dirty="0"/>
          </a:p>
        </p:txBody>
      </p:sp>
      <p:grpSp>
        <p:nvGrpSpPr>
          <p:cNvPr id="92" name="Graphic 3">
            <a:extLst>
              <a:ext uri="{FF2B5EF4-FFF2-40B4-BE49-F238E27FC236}">
                <a16:creationId xmlns:a16="http://schemas.microsoft.com/office/drawing/2014/main" id="{178D6B85-C916-4CA7-B4A3-B6528BEBD1E3}"/>
              </a:ext>
            </a:extLst>
          </p:cNvPr>
          <p:cNvGrpSpPr/>
          <p:nvPr/>
        </p:nvGrpSpPr>
        <p:grpSpPr>
          <a:xfrm rot="294171">
            <a:off x="8608252" y="5744777"/>
            <a:ext cx="3319894" cy="1207409"/>
            <a:chOff x="0" y="1211951"/>
            <a:chExt cx="12192000" cy="4434097"/>
          </a:xfrm>
        </p:grpSpPr>
        <p:sp>
          <p:nvSpPr>
            <p:cNvPr id="93" name="Freeform: Shape 92">
              <a:extLst>
                <a:ext uri="{FF2B5EF4-FFF2-40B4-BE49-F238E27FC236}">
                  <a16:creationId xmlns:a16="http://schemas.microsoft.com/office/drawing/2014/main"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9B1DEA87-5A5F-4FFA-8934-9C26E8902D12}"/>
              </a:ext>
            </a:extLst>
          </p:cNvPr>
          <p:cNvGrpSpPr/>
          <p:nvPr/>
        </p:nvGrpSpPr>
        <p:grpSpPr>
          <a:xfrm flipH="1">
            <a:off x="3236773" y="332975"/>
            <a:ext cx="1183662" cy="1040677"/>
            <a:chOff x="3983887" y="4061275"/>
            <a:chExt cx="2122406" cy="1866023"/>
          </a:xfrm>
        </p:grpSpPr>
        <p:grpSp>
          <p:nvGrpSpPr>
            <p:cNvPr id="48" name="Group 47">
              <a:extLst>
                <a:ext uri="{FF2B5EF4-FFF2-40B4-BE49-F238E27FC236}">
                  <a16:creationId xmlns:a16="http://schemas.microsoft.com/office/drawing/2014/main" id="{7782A974-77A5-4765-BF6E-FFE22E7B5C69}"/>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1" name="Freeform 15">
                <a:extLst>
                  <a:ext uri="{FF2B5EF4-FFF2-40B4-BE49-F238E27FC236}">
                    <a16:creationId xmlns:a16="http://schemas.microsoft.com/office/drawing/2014/main" id="{9E81A0D9-3256-4ECD-BCB8-63635DE1C27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Rectangle 22">
                <a:extLst>
                  <a:ext uri="{FF2B5EF4-FFF2-40B4-BE49-F238E27FC236}">
                    <a16:creationId xmlns:a16="http://schemas.microsoft.com/office/drawing/2014/main" id="{169C667E-41BB-4D4C-B430-4DB878F4F2E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id="{E281F405-2EE9-40BC-95BD-D8D982D4C430}"/>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9" name="Freeform 18">
                <a:extLst>
                  <a:ext uri="{FF2B5EF4-FFF2-40B4-BE49-F238E27FC236}">
                    <a16:creationId xmlns:a16="http://schemas.microsoft.com/office/drawing/2014/main" id="{E730ABE9-6B4A-4770-9A61-36F22B8B0D6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Freeform 19">
                <a:extLst>
                  <a:ext uri="{FF2B5EF4-FFF2-40B4-BE49-F238E27FC236}">
                    <a16:creationId xmlns:a16="http://schemas.microsoft.com/office/drawing/2014/main" id="{A332EC7E-8242-416D-8522-3C9AD4C2D40D}"/>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0" name="Group 49">
              <a:extLst>
                <a:ext uri="{FF2B5EF4-FFF2-40B4-BE49-F238E27FC236}">
                  <a16:creationId xmlns:a16="http://schemas.microsoft.com/office/drawing/2014/main" id="{2B752409-3C27-4488-AD82-C7ED806590F8}"/>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7" name="Freeform 21">
                <a:extLst>
                  <a:ext uri="{FF2B5EF4-FFF2-40B4-BE49-F238E27FC236}">
                    <a16:creationId xmlns:a16="http://schemas.microsoft.com/office/drawing/2014/main" id="{6BC3A07B-F63D-47E8-8101-204CBC6D9DDD}"/>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id="{53FC7B13-8F9F-43F2-814D-9ADB346D520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50">
              <a:extLst>
                <a:ext uri="{FF2B5EF4-FFF2-40B4-BE49-F238E27FC236}">
                  <a16:creationId xmlns:a16="http://schemas.microsoft.com/office/drawing/2014/main" id="{31279CA7-84B3-40DB-A053-5C1E531FA5B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5" name="Freeform 24">
                <a:extLst>
                  <a:ext uri="{FF2B5EF4-FFF2-40B4-BE49-F238E27FC236}">
                    <a16:creationId xmlns:a16="http://schemas.microsoft.com/office/drawing/2014/main" id="{9DB16EC4-24F4-4589-A48C-48A293E9976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id="{42C56BDA-E2FE-4836-BFCA-6CADB1BF969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2" name="Group 51">
              <a:extLst>
                <a:ext uri="{FF2B5EF4-FFF2-40B4-BE49-F238E27FC236}">
                  <a16:creationId xmlns:a16="http://schemas.microsoft.com/office/drawing/2014/main" id="{A806BAE6-2B82-4A65-A0B3-98FC9E9941D8}"/>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53" name="Freeform 27">
                <a:extLst>
                  <a:ext uri="{FF2B5EF4-FFF2-40B4-BE49-F238E27FC236}">
                    <a16:creationId xmlns:a16="http://schemas.microsoft.com/office/drawing/2014/main" id="{EEBF2CB3-984E-427D-B525-F685ED293445}"/>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Freeform 28">
                <a:extLst>
                  <a:ext uri="{FF2B5EF4-FFF2-40B4-BE49-F238E27FC236}">
                    <a16:creationId xmlns:a16="http://schemas.microsoft.com/office/drawing/2014/main" id="{2BAA341A-C14F-416E-9AC9-8B9F7362616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sp>
        <p:nvSpPr>
          <p:cNvPr id="2" name="TextBox 1">
            <a:extLst>
              <a:ext uri="{FF2B5EF4-FFF2-40B4-BE49-F238E27FC236}">
                <a16:creationId xmlns:a16="http://schemas.microsoft.com/office/drawing/2014/main" id="{4EFA10B7-36E0-8E4D-9721-0014229B57A6}"/>
              </a:ext>
            </a:extLst>
          </p:cNvPr>
          <p:cNvSpPr txBox="1"/>
          <p:nvPr/>
        </p:nvSpPr>
        <p:spPr>
          <a:xfrm>
            <a:off x="1562367" y="2324489"/>
            <a:ext cx="9067266" cy="3416320"/>
          </a:xfrm>
          <a:prstGeom prst="rect">
            <a:avLst/>
          </a:prstGeom>
          <a:noFill/>
        </p:spPr>
        <p:txBody>
          <a:bodyPr wrap="square" rtlCol="0">
            <a:spAutoFit/>
          </a:bodyPr>
          <a:lstStyle/>
          <a:p>
            <a:r>
              <a:rPr lang="en-BD" dirty="0"/>
              <a:t>What is YOLO?</a:t>
            </a:r>
          </a:p>
          <a:p>
            <a:r>
              <a:rPr lang="en-BD" dirty="0"/>
              <a:t>Y</a:t>
            </a:r>
            <a:r>
              <a:rPr lang="en-BD" b="1" dirty="0"/>
              <a:t>OLO</a:t>
            </a:r>
            <a:r>
              <a:rPr lang="en-BD" dirty="0"/>
              <a:t> stands for </a:t>
            </a:r>
            <a:r>
              <a:rPr lang="en-BD" b="1" dirty="0"/>
              <a:t>Y</a:t>
            </a:r>
            <a:r>
              <a:rPr lang="en-BD" dirty="0"/>
              <a:t>ou </a:t>
            </a:r>
            <a:r>
              <a:rPr lang="en-BD" b="1" dirty="0"/>
              <a:t>O</a:t>
            </a:r>
            <a:r>
              <a:rPr lang="en-BD" dirty="0"/>
              <a:t>nly </a:t>
            </a:r>
            <a:r>
              <a:rPr lang="en-BD" b="1" dirty="0"/>
              <a:t>L</a:t>
            </a:r>
            <a:r>
              <a:rPr lang="en-BD" dirty="0"/>
              <a:t>ook </a:t>
            </a:r>
            <a:r>
              <a:rPr lang="en-BD" b="1" dirty="0"/>
              <a:t>O</a:t>
            </a:r>
            <a:r>
              <a:rPr lang="en-BD" dirty="0"/>
              <a:t>nce. YOLO is a state-of-the-art, real-time object detection system. It was developed by Joseph Redmon. It is a real-time object recognition system that can recognize multiple objects in a single frame. YOLO has evolved into newer versions over time, viz., YOLOv2, YOLOv3, and YOLOv4.</a:t>
            </a:r>
          </a:p>
          <a:p>
            <a:endParaRPr lang="en-BD" dirty="0"/>
          </a:p>
          <a:p>
            <a:endParaRPr lang="en-BD" dirty="0"/>
          </a:p>
          <a:p>
            <a:endParaRPr lang="en-BD" dirty="0"/>
          </a:p>
          <a:p>
            <a:r>
              <a:rPr lang="en-BD" dirty="0"/>
              <a:t>What is YOLOv4?</a:t>
            </a:r>
          </a:p>
          <a:p>
            <a:r>
              <a:rPr lang="en-BD" b="1" dirty="0"/>
              <a:t>YOLOv4</a:t>
            </a:r>
            <a:r>
              <a:rPr lang="en-BD" dirty="0"/>
              <a:t> is an object detection algorithm that is an evolution of the </a:t>
            </a:r>
            <a:r>
              <a:rPr lang="en-BD" b="1" dirty="0"/>
              <a:t>YOLOv3</a:t>
            </a:r>
            <a:r>
              <a:rPr lang="en-BD" dirty="0"/>
              <a:t> model. The </a:t>
            </a:r>
            <a:r>
              <a:rPr lang="en-BD" b="1" dirty="0"/>
              <a:t>YOLOv4</a:t>
            </a:r>
            <a:r>
              <a:rPr lang="en-BD" dirty="0"/>
              <a:t> method was created by </a:t>
            </a:r>
            <a:r>
              <a:rPr lang="en-BD" b="1" dirty="0"/>
              <a:t>Alexey Bochkovskiy</a:t>
            </a:r>
            <a:r>
              <a:rPr lang="en-BD" dirty="0"/>
              <a:t>, </a:t>
            </a:r>
            <a:r>
              <a:rPr lang="en-BD" b="1" dirty="0"/>
              <a:t>Chien-Yao Wang</a:t>
            </a:r>
            <a:r>
              <a:rPr lang="en-BD" dirty="0"/>
              <a:t>, and </a:t>
            </a:r>
            <a:r>
              <a:rPr lang="en-BD" b="1" dirty="0"/>
              <a:t>Hong-Yuan Mark Liao</a:t>
            </a:r>
            <a:r>
              <a:rPr lang="en-BD" dirty="0"/>
              <a:t>. </a:t>
            </a:r>
          </a:p>
        </p:txBody>
      </p:sp>
    </p:spTree>
    <p:extLst>
      <p:ext uri="{BB962C8B-B14F-4D97-AF65-F5344CB8AC3E}">
        <p14:creationId xmlns:p14="http://schemas.microsoft.com/office/powerpoint/2010/main" val="610569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30824-55E2-854D-9F3F-5A13C6211BE5}"/>
              </a:ext>
            </a:extLst>
          </p:cNvPr>
          <p:cNvSpPr>
            <a:spLocks noGrp="1"/>
          </p:cNvSpPr>
          <p:nvPr>
            <p:ph type="body" sz="quarter" idx="10"/>
          </p:nvPr>
        </p:nvSpPr>
        <p:spPr>
          <a:xfrm>
            <a:off x="2334986" y="208881"/>
            <a:ext cx="6442983" cy="2420020"/>
          </a:xfrm>
        </p:spPr>
        <p:txBody>
          <a:bodyPr/>
          <a:lstStyle/>
          <a:p>
            <a:r>
              <a:rPr lang="en-BD" dirty="0"/>
              <a:t>How does it work?</a:t>
            </a:r>
          </a:p>
          <a:p>
            <a:endParaRPr lang="en-BD" dirty="0"/>
          </a:p>
        </p:txBody>
      </p:sp>
      <p:pic>
        <p:nvPicPr>
          <p:cNvPr id="5" name="Picture 4">
            <a:extLst>
              <a:ext uri="{FF2B5EF4-FFF2-40B4-BE49-F238E27FC236}">
                <a16:creationId xmlns:a16="http://schemas.microsoft.com/office/drawing/2014/main" id="{F22C40AD-4219-424B-9DC1-2F13DBD49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27" y="1589482"/>
            <a:ext cx="8321772" cy="5059637"/>
          </a:xfrm>
          <a:prstGeom prst="rect">
            <a:avLst/>
          </a:prstGeom>
        </p:spPr>
      </p:pic>
    </p:spTree>
    <p:extLst>
      <p:ext uri="{BB962C8B-B14F-4D97-AF65-F5344CB8AC3E}">
        <p14:creationId xmlns:p14="http://schemas.microsoft.com/office/powerpoint/2010/main" val="3575609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EEEFDA-F7DC-4A4F-BCEC-73E09E489ACF}"/>
              </a:ext>
            </a:extLst>
          </p:cNvPr>
          <p:cNvSpPr>
            <a:spLocks noGrp="1"/>
          </p:cNvSpPr>
          <p:nvPr>
            <p:ph type="body" sz="quarter" idx="10"/>
          </p:nvPr>
        </p:nvSpPr>
        <p:spPr/>
        <p:txBody>
          <a:bodyPr/>
          <a:lstStyle/>
          <a:p>
            <a:r>
              <a:rPr lang="en-BD" dirty="0"/>
              <a:t>Project workflow</a:t>
            </a:r>
          </a:p>
        </p:txBody>
      </p:sp>
      <p:sp>
        <p:nvSpPr>
          <p:cNvPr id="3" name="TextBox 2">
            <a:extLst>
              <a:ext uri="{FF2B5EF4-FFF2-40B4-BE49-F238E27FC236}">
                <a16:creationId xmlns:a16="http://schemas.microsoft.com/office/drawing/2014/main" id="{D518BC60-B6C9-5D48-9884-3D9CE742F1B3}"/>
              </a:ext>
            </a:extLst>
          </p:cNvPr>
          <p:cNvSpPr txBox="1"/>
          <p:nvPr/>
        </p:nvSpPr>
        <p:spPr>
          <a:xfrm>
            <a:off x="2596243" y="2041071"/>
            <a:ext cx="5290457" cy="3785652"/>
          </a:xfrm>
          <a:prstGeom prst="rect">
            <a:avLst/>
          </a:prstGeom>
          <a:noFill/>
        </p:spPr>
        <p:txBody>
          <a:bodyPr wrap="square" rtlCol="0">
            <a:spAutoFit/>
          </a:bodyPr>
          <a:lstStyle/>
          <a:p>
            <a:pPr marL="342900" indent="-342900">
              <a:buAutoNum type="arabicPeriod"/>
            </a:pPr>
            <a:r>
              <a:rPr lang="en-BD" sz="2400" dirty="0"/>
              <a:t>Information gathering </a:t>
            </a:r>
          </a:p>
          <a:p>
            <a:pPr marL="342900" indent="-342900">
              <a:buAutoNum type="arabicPeriod"/>
            </a:pPr>
            <a:r>
              <a:rPr lang="en-BD" sz="2400" dirty="0"/>
              <a:t>image collection </a:t>
            </a:r>
          </a:p>
          <a:p>
            <a:pPr marL="342900" indent="-342900">
              <a:buAutoNum type="arabicPeriod"/>
            </a:pPr>
            <a:r>
              <a:rPr lang="en-GB" sz="2400" dirty="0"/>
              <a:t>I</a:t>
            </a:r>
            <a:r>
              <a:rPr lang="en-BD" sz="2400" dirty="0"/>
              <a:t>mage preprossesing</a:t>
            </a:r>
          </a:p>
          <a:p>
            <a:pPr marL="342900" indent="-342900">
              <a:buAutoNum type="arabicPeriod"/>
            </a:pPr>
            <a:r>
              <a:rPr lang="en-BD" sz="2400" dirty="0"/>
              <a:t>Annotatation </a:t>
            </a:r>
          </a:p>
          <a:p>
            <a:pPr marL="342900" indent="-342900">
              <a:buAutoNum type="arabicPeriod"/>
            </a:pPr>
            <a:r>
              <a:rPr lang="en-BD" sz="2400" dirty="0"/>
              <a:t>Enviroment setup </a:t>
            </a:r>
          </a:p>
          <a:p>
            <a:pPr marL="342900" indent="-342900">
              <a:buAutoNum type="arabicPeriod"/>
            </a:pPr>
            <a:r>
              <a:rPr lang="en-BD" sz="2400" dirty="0"/>
              <a:t>Data training </a:t>
            </a:r>
          </a:p>
          <a:p>
            <a:pPr marL="342900" indent="-342900">
              <a:buAutoNum type="arabicPeriod"/>
            </a:pPr>
            <a:r>
              <a:rPr lang="en-BD" sz="2400" dirty="0"/>
              <a:t>Data testing </a:t>
            </a:r>
          </a:p>
          <a:p>
            <a:pPr marL="342900" indent="-342900">
              <a:buAutoNum type="arabicPeriod"/>
            </a:pPr>
            <a:r>
              <a:rPr lang="en-GB" sz="2400" dirty="0"/>
              <a:t>R</a:t>
            </a:r>
            <a:r>
              <a:rPr lang="en-BD" sz="2400" dirty="0"/>
              <a:t>esult evalution </a:t>
            </a:r>
          </a:p>
          <a:p>
            <a:r>
              <a:rPr lang="en-BD" sz="2400" dirty="0"/>
              <a:t> </a:t>
            </a:r>
          </a:p>
          <a:p>
            <a:pPr marL="342900" indent="-342900">
              <a:buAutoNum type="arabicPeriod"/>
            </a:pPr>
            <a:endParaRPr lang="en-BD" sz="2400" dirty="0"/>
          </a:p>
        </p:txBody>
      </p:sp>
    </p:spTree>
    <p:extLst>
      <p:ext uri="{BB962C8B-B14F-4D97-AF65-F5344CB8AC3E}">
        <p14:creationId xmlns:p14="http://schemas.microsoft.com/office/powerpoint/2010/main" val="357097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GB" dirty="0"/>
              <a:t>Image collection </a:t>
            </a:r>
          </a:p>
        </p:txBody>
      </p:sp>
      <p:grpSp>
        <p:nvGrpSpPr>
          <p:cNvPr id="34" name="Group 115">
            <a:extLst>
              <a:ext uri="{FF2B5EF4-FFF2-40B4-BE49-F238E27FC236}">
                <a16:creationId xmlns:a16="http://schemas.microsoft.com/office/drawing/2014/main" id="{7E9214FE-3BF6-4FD5-BF6C-F0C7ED24F4CB}"/>
              </a:ext>
            </a:extLst>
          </p:cNvPr>
          <p:cNvGrpSpPr/>
          <p:nvPr/>
        </p:nvGrpSpPr>
        <p:grpSpPr>
          <a:xfrm rot="20445859">
            <a:off x="10277537" y="5629070"/>
            <a:ext cx="1100750" cy="951553"/>
            <a:chOff x="7309131" y="3214430"/>
            <a:chExt cx="2014616" cy="1741553"/>
          </a:xfrm>
        </p:grpSpPr>
        <p:sp>
          <p:nvSpPr>
            <p:cNvPr id="36" name="Oval 7">
              <a:extLst>
                <a:ext uri="{FF2B5EF4-FFF2-40B4-BE49-F238E27FC236}">
                  <a16:creationId xmlns:a16="http://schemas.microsoft.com/office/drawing/2014/main" id="{3EE3E981-E4E2-4DAD-B6FF-71C8CCA4AF58}"/>
                </a:ext>
              </a:extLst>
            </p:cNvPr>
            <p:cNvSpPr/>
            <p:nvPr/>
          </p:nvSpPr>
          <p:spPr>
            <a:xfrm>
              <a:off x="8230246" y="3214430"/>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Rounded Rectangle 108">
              <a:extLst>
                <a:ext uri="{FF2B5EF4-FFF2-40B4-BE49-F238E27FC236}">
                  <a16:creationId xmlns:a16="http://schemas.microsoft.com/office/drawing/2014/main" id="{560E57D0-D842-4BFE-A934-D8CF839EF568}"/>
                </a:ext>
              </a:extLst>
            </p:cNvPr>
            <p:cNvSpPr/>
            <p:nvPr/>
          </p:nvSpPr>
          <p:spPr>
            <a:xfrm>
              <a:off x="7309131" y="3809649"/>
              <a:ext cx="210986" cy="4572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Graphic 5343">
            <a:extLst>
              <a:ext uri="{FF2B5EF4-FFF2-40B4-BE49-F238E27FC236}">
                <a16:creationId xmlns:a16="http://schemas.microsoft.com/office/drawing/2014/main" id="{6FF32ECD-F9A8-4BD6-9AE0-EA2778C55F74}"/>
              </a:ext>
            </a:extLst>
          </p:cNvPr>
          <p:cNvGrpSpPr/>
          <p:nvPr/>
        </p:nvGrpSpPr>
        <p:grpSpPr>
          <a:xfrm rot="14298466">
            <a:off x="5671152" y="5665264"/>
            <a:ext cx="255324" cy="1157652"/>
            <a:chOff x="7783270" y="3992865"/>
            <a:chExt cx="267645" cy="1213522"/>
          </a:xfrm>
        </p:grpSpPr>
        <p:sp>
          <p:nvSpPr>
            <p:cNvPr id="86" name="Freeform: Shape 85">
              <a:extLst>
                <a:ext uri="{FF2B5EF4-FFF2-40B4-BE49-F238E27FC236}">
                  <a16:creationId xmlns:a16="http://schemas.microsoft.com/office/drawing/2014/main" id="{172591F3-2D39-4C82-860D-6635D5D38BB1}"/>
                </a:ext>
              </a:extLst>
            </p:cNvPr>
            <p:cNvSpPr/>
            <p:nvPr/>
          </p:nvSpPr>
          <p:spPr>
            <a:xfrm>
              <a:off x="7783287" y="4105294"/>
              <a:ext cx="190501" cy="990600"/>
            </a:xfrm>
            <a:custGeom>
              <a:avLst/>
              <a:gdLst>
                <a:gd name="connsiteX0" fmla="*/ 155734 w 190500"/>
                <a:gd name="connsiteY0" fmla="*/ 973931 h 990600"/>
                <a:gd name="connsiteX1" fmla="*/ 21431 w 190500"/>
                <a:gd name="connsiteY1" fmla="*/ 970121 h 990600"/>
                <a:gd name="connsiteX2" fmla="*/ 43339 w 190500"/>
                <a:gd name="connsiteY2" fmla="*/ 21431 h 990600"/>
                <a:gd name="connsiteX3" fmla="*/ 177641 w 190500"/>
                <a:gd name="connsiteY3" fmla="*/ 25241 h 990600"/>
              </a:gdLst>
              <a:ahLst/>
              <a:cxnLst>
                <a:cxn ang="0">
                  <a:pos x="connsiteX0" y="connsiteY0"/>
                </a:cxn>
                <a:cxn ang="0">
                  <a:pos x="connsiteX1" y="connsiteY1"/>
                </a:cxn>
                <a:cxn ang="0">
                  <a:pos x="connsiteX2" y="connsiteY2"/>
                </a:cxn>
                <a:cxn ang="0">
                  <a:pos x="connsiteX3" y="connsiteY3"/>
                </a:cxn>
              </a:cxnLst>
              <a:rect l="l" t="t" r="r" b="b"/>
              <a:pathLst>
                <a:path w="190500" h="990600">
                  <a:moveTo>
                    <a:pt x="155734" y="973931"/>
                  </a:moveTo>
                  <a:lnTo>
                    <a:pt x="21431" y="970121"/>
                  </a:lnTo>
                  <a:lnTo>
                    <a:pt x="43339" y="21431"/>
                  </a:lnTo>
                  <a:lnTo>
                    <a:pt x="177641" y="25241"/>
                  </a:lnTo>
                  <a:close/>
                </a:path>
              </a:pathLst>
            </a:custGeom>
            <a:solidFill>
              <a:schemeClr val="accent1"/>
            </a:solidFill>
            <a:ln w="28575" cap="rnd">
              <a:solidFill>
                <a:srgbClr val="333331"/>
              </a:solid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C81E7CF1-F59F-4541-86FD-58A95E7F1136}"/>
                </a:ext>
              </a:extLst>
            </p:cNvPr>
            <p:cNvSpPr/>
            <p:nvPr/>
          </p:nvSpPr>
          <p:spPr>
            <a:xfrm>
              <a:off x="7831864" y="3992865"/>
              <a:ext cx="123825" cy="152400"/>
            </a:xfrm>
            <a:custGeom>
              <a:avLst/>
              <a:gdLst>
                <a:gd name="connsiteX0" fmla="*/ 66199 w 123825"/>
                <a:gd name="connsiteY0" fmla="*/ 21467 h 152400"/>
                <a:gd name="connsiteX1" fmla="*/ 66199 w 123825"/>
                <a:gd name="connsiteY1" fmla="*/ 21467 h 152400"/>
                <a:gd name="connsiteX2" fmla="*/ 24289 w 123825"/>
                <a:gd name="connsiteY2" fmla="*/ 61472 h 152400"/>
                <a:gd name="connsiteX3" fmla="*/ 21431 w 123825"/>
                <a:gd name="connsiteY3" fmla="*/ 134815 h 152400"/>
                <a:gd name="connsiteX4" fmla="*/ 102394 w 123825"/>
                <a:gd name="connsiteY4" fmla="*/ 137672 h 152400"/>
                <a:gd name="connsiteX5" fmla="*/ 105251 w 123825"/>
                <a:gd name="connsiteY5" fmla="*/ 64330 h 152400"/>
                <a:gd name="connsiteX6" fmla="*/ 66199 w 123825"/>
                <a:gd name="connsiteY6" fmla="*/ 2146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52400">
                  <a:moveTo>
                    <a:pt x="66199" y="21467"/>
                  </a:moveTo>
                  <a:lnTo>
                    <a:pt x="66199" y="21467"/>
                  </a:lnTo>
                  <a:cubicBezTo>
                    <a:pt x="44291" y="20515"/>
                    <a:pt x="25241" y="38612"/>
                    <a:pt x="24289" y="61472"/>
                  </a:cubicBezTo>
                  <a:lnTo>
                    <a:pt x="21431" y="134815"/>
                  </a:lnTo>
                  <a:lnTo>
                    <a:pt x="102394" y="137672"/>
                  </a:lnTo>
                  <a:lnTo>
                    <a:pt x="105251" y="64330"/>
                  </a:lnTo>
                  <a:cubicBezTo>
                    <a:pt x="106204" y="40517"/>
                    <a:pt x="89059" y="22420"/>
                    <a:pt x="66199" y="21467"/>
                  </a:cubicBezTo>
                  <a:close/>
                </a:path>
              </a:pathLst>
            </a:custGeom>
            <a:solidFill>
              <a:schemeClr val="bg1"/>
            </a:solidFill>
            <a:ln w="28575" cap="rnd">
              <a:solidFill>
                <a:srgbClr val="333331"/>
              </a:solid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15010C36-B5EB-4CA5-88F5-43E7DA5D873B}"/>
                </a:ext>
              </a:extLst>
            </p:cNvPr>
            <p:cNvSpPr/>
            <p:nvPr/>
          </p:nvSpPr>
          <p:spPr>
            <a:xfrm>
              <a:off x="7783270" y="5053987"/>
              <a:ext cx="171451" cy="152400"/>
            </a:xfrm>
            <a:custGeom>
              <a:avLst/>
              <a:gdLst>
                <a:gd name="connsiteX0" fmla="*/ 21431 w 171450"/>
                <a:gd name="connsiteY0" fmla="*/ 21431 h 152400"/>
                <a:gd name="connsiteX1" fmla="*/ 61436 w 171450"/>
                <a:gd name="connsiteY1" fmla="*/ 118586 h 152400"/>
                <a:gd name="connsiteX2" fmla="*/ 109061 w 171450"/>
                <a:gd name="connsiteY2" fmla="*/ 119539 h 152400"/>
                <a:gd name="connsiteX3" fmla="*/ 154781 w 171450"/>
                <a:gd name="connsiteY3" fmla="*/ 25241 h 152400"/>
                <a:gd name="connsiteX4" fmla="*/ 21431 w 171450"/>
                <a:gd name="connsiteY4" fmla="*/ 21431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21431" y="21431"/>
                  </a:moveTo>
                  <a:lnTo>
                    <a:pt x="61436" y="118586"/>
                  </a:lnTo>
                  <a:cubicBezTo>
                    <a:pt x="70009" y="139541"/>
                    <a:pt x="99536" y="140494"/>
                    <a:pt x="109061" y="119539"/>
                  </a:cubicBezTo>
                  <a:lnTo>
                    <a:pt x="154781" y="25241"/>
                  </a:lnTo>
                  <a:lnTo>
                    <a:pt x="21431" y="21431"/>
                  </a:lnTo>
                  <a:close/>
                </a:path>
              </a:pathLst>
            </a:custGeom>
            <a:solidFill>
              <a:schemeClr val="tx1">
                <a:lumMod val="75000"/>
                <a:lumOff val="25000"/>
              </a:schemeClr>
            </a:solidFill>
            <a:ln w="28575" cap="rnd">
              <a:solidFill>
                <a:srgbClr val="333331"/>
              </a:solid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63A6B83A-5FEA-4D7F-B2B0-C52DC60D2A7A}"/>
                </a:ext>
              </a:extLst>
            </p:cNvPr>
            <p:cNvSpPr/>
            <p:nvPr/>
          </p:nvSpPr>
          <p:spPr>
            <a:xfrm>
              <a:off x="7812789" y="4156731"/>
              <a:ext cx="238126" cy="314325"/>
            </a:xfrm>
            <a:custGeom>
              <a:avLst/>
              <a:gdLst>
                <a:gd name="connsiteX0" fmla="*/ 21431 w 238125"/>
                <a:gd name="connsiteY0" fmla="*/ 21431 h 314325"/>
                <a:gd name="connsiteX1" fmla="*/ 164306 w 238125"/>
                <a:gd name="connsiteY1" fmla="*/ 23336 h 314325"/>
                <a:gd name="connsiteX2" fmla="*/ 224314 w 238125"/>
                <a:gd name="connsiteY2" fmla="*/ 100489 h 314325"/>
                <a:gd name="connsiteX3" fmla="*/ 218599 w 238125"/>
                <a:gd name="connsiteY3" fmla="*/ 297656 h 314325"/>
              </a:gdLst>
              <a:ahLst/>
              <a:cxnLst>
                <a:cxn ang="0">
                  <a:pos x="connsiteX0" y="connsiteY0"/>
                </a:cxn>
                <a:cxn ang="0">
                  <a:pos x="connsiteX1" y="connsiteY1"/>
                </a:cxn>
                <a:cxn ang="0">
                  <a:pos x="connsiteX2" y="connsiteY2"/>
                </a:cxn>
                <a:cxn ang="0">
                  <a:pos x="connsiteX3" y="connsiteY3"/>
                </a:cxn>
              </a:cxnLst>
              <a:rect l="l" t="t" r="r" b="b"/>
              <a:pathLst>
                <a:path w="238125" h="314325">
                  <a:moveTo>
                    <a:pt x="21431" y="21431"/>
                  </a:moveTo>
                  <a:lnTo>
                    <a:pt x="164306" y="23336"/>
                  </a:lnTo>
                  <a:cubicBezTo>
                    <a:pt x="198596" y="24289"/>
                    <a:pt x="226219" y="58579"/>
                    <a:pt x="224314" y="100489"/>
                  </a:cubicBezTo>
                  <a:lnTo>
                    <a:pt x="218599" y="297656"/>
                  </a:lnTo>
                </a:path>
              </a:pathLst>
            </a:custGeom>
            <a:noFill/>
            <a:ln w="28575" cap="rnd">
              <a:solidFill>
                <a:srgbClr val="333331"/>
              </a:solidFill>
              <a:prstDash val="solid"/>
              <a:round/>
            </a:ln>
          </p:spPr>
          <p:txBody>
            <a:bodyPr rtlCol="0" anchor="ctr"/>
            <a:lstStyle/>
            <a:p>
              <a:endParaRPr lang="en-US"/>
            </a:p>
          </p:txBody>
        </p:sp>
      </p:grpSp>
      <p:pic>
        <p:nvPicPr>
          <p:cNvPr id="5" name="Picture 4">
            <a:extLst>
              <a:ext uri="{FF2B5EF4-FFF2-40B4-BE49-F238E27FC236}">
                <a16:creationId xmlns:a16="http://schemas.microsoft.com/office/drawing/2014/main" id="{C6FF6E5B-DEA5-374B-A3C0-52E5E06D6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78" y="1690968"/>
            <a:ext cx="5416744" cy="3729374"/>
          </a:xfrm>
          <a:prstGeom prst="rect">
            <a:avLst/>
          </a:prstGeom>
        </p:spPr>
      </p:pic>
      <p:pic>
        <p:nvPicPr>
          <p:cNvPr id="12" name="Picture 11">
            <a:extLst>
              <a:ext uri="{FF2B5EF4-FFF2-40B4-BE49-F238E27FC236}">
                <a16:creationId xmlns:a16="http://schemas.microsoft.com/office/drawing/2014/main" id="{829AF9FE-AA70-F342-928C-6833290AF3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080" y="1880480"/>
            <a:ext cx="4937402" cy="3539862"/>
          </a:xfrm>
          <a:prstGeom prst="rect">
            <a:avLst/>
          </a:prstGeom>
        </p:spPr>
      </p:pic>
    </p:spTree>
    <p:extLst>
      <p:ext uri="{BB962C8B-B14F-4D97-AF65-F5344CB8AC3E}">
        <p14:creationId xmlns:p14="http://schemas.microsoft.com/office/powerpoint/2010/main" val="1560353361"/>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2890</TotalTime>
  <Words>775</Words>
  <Application>Microsoft Macintosh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Aisha Arabic Smbd</vt:lpstr>
      <vt:lpstr>Arial</vt:lpstr>
      <vt:lpstr>Calibri</vt:lpstr>
      <vt:lpstr>Lucida Sans Typewriter</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Office User</cp:lastModifiedBy>
  <cp:revision>75</cp:revision>
  <dcterms:created xsi:type="dcterms:W3CDTF">2020-01-20T05:08:25Z</dcterms:created>
  <dcterms:modified xsi:type="dcterms:W3CDTF">2021-09-24T03:29:25Z</dcterms:modified>
</cp:coreProperties>
</file>